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1" r:id="rId5"/>
    <p:sldId id="262" r:id="rId6"/>
    <p:sldId id="263" r:id="rId7"/>
    <p:sldId id="270" r:id="rId8"/>
    <p:sldId id="276" r:id="rId9"/>
    <p:sldId id="271" r:id="rId10"/>
    <p:sldId id="277" r:id="rId11"/>
    <p:sldId id="278" r:id="rId12"/>
    <p:sldId id="279" r:id="rId13"/>
    <p:sldId id="280" r:id="rId14"/>
    <p:sldId id="264" r:id="rId15"/>
    <p:sldId id="275" r:id="rId16"/>
    <p:sldId id="274" r:id="rId17"/>
    <p:sldId id="265" r:id="rId18"/>
    <p:sldId id="266" r:id="rId19"/>
    <p:sldId id="267" r:id="rId20"/>
    <p:sldId id="272" r:id="rId21"/>
    <p:sldId id="260" r:id="rId22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Fira Sans" panose="020B0503050000020004" pitchFamily="34" charset="0"/>
      <p:regular r:id="rId29"/>
      <p:bold r:id="rId30"/>
      <p:italic r:id="rId31"/>
      <p:boldItalic r:id="rId32"/>
    </p:embeddedFont>
    <p:embeddedFont>
      <p:font typeface="Fira Sans Medium" panose="020F0502020204030204" pitchFamily="34" charset="0"/>
      <p:regular r:id="rId33"/>
      <p:italic r:id="rId34"/>
    </p:embeddedFont>
    <p:embeddedFont>
      <p:font typeface="Monotype Corsiva" panose="03010101010201010101" pitchFamily="66" charset="0"/>
      <p:regular r:id="rId35"/>
      <p:italic r:id="rId36"/>
    </p:embeddedFont>
    <p:embeddedFont>
      <p:font typeface="Roboto Slab" panose="020F0502020204030204" pitchFamily="2" charset="0"/>
      <p:regular r:id="rId37"/>
      <p:bold r:id="rId38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2677"/>
    <a:srgbClr val="1A9BFC"/>
    <a:srgbClr val="262626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3381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4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66AF1DC-7F49-A24C-8A1B-166E2ED790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A33C56-A2D5-4E4E-827E-71DE8DB5A9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2103-E3E1-6C47-9C03-3A4330A63ED2}" type="datetime1">
              <a:rPr lang="it-IT" smtClean="0"/>
              <a:t>12/04/2024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AEF9E9-A1D0-864D-B9C9-A16B87981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CA1F14-2160-8D4F-920A-A24F059F8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1598-FC98-3F4F-AF67-3E41A8697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5830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12A7-C7D6-7542-9495-86D2A5F89521}" type="datetime1">
              <a:rPr lang="it-IT" smtClean="0"/>
              <a:t>12/04/2024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D42F-EEB8-D844-BCC2-FD2609102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544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002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75F0702-5A13-1349-A296-951553656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129" y="5244663"/>
            <a:ext cx="7825947" cy="916652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Fira Sans Medium" panose="020B05030500000200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it-IT" dirty="0"/>
              <a:t>Fare clic per modificare l’autore delle slide</a:t>
            </a:r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BACD2019-637B-3D4C-A8D4-30C84AABC93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44237" y="1613338"/>
            <a:ext cx="7825947" cy="20996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pic>
        <p:nvPicPr>
          <p:cNvPr id="8" name="Google Shape;13;p2">
            <a:extLst>
              <a:ext uri="{FF2B5EF4-FFF2-40B4-BE49-F238E27FC236}">
                <a16:creationId xmlns:a16="http://schemas.microsoft.com/office/drawing/2014/main" id="{9CDDE09D-2FE0-6846-A4F1-F477A212A5E2}"/>
              </a:ext>
            </a:extLst>
          </p:cNvPr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647455" y="750578"/>
            <a:ext cx="1237503" cy="3118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CC95D-4677-2D48-8044-4BC81EDFDD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4129" y="4091492"/>
            <a:ext cx="7825947" cy="749279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it-IT" dirty="0"/>
              <a:t>Fare clic per modificare il sottotitolo delle slide</a:t>
            </a:r>
          </a:p>
        </p:txBody>
      </p:sp>
    </p:spTree>
    <p:extLst>
      <p:ext uri="{BB962C8B-B14F-4D97-AF65-F5344CB8AC3E}">
        <p14:creationId xmlns:p14="http://schemas.microsoft.com/office/powerpoint/2010/main" val="12337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2" y="1825625"/>
            <a:ext cx="3944541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1825625"/>
            <a:ext cx="3769967" cy="4351338"/>
          </a:xfrm>
        </p:spPr>
        <p:txBody>
          <a:bodyPr anchor="ctr"/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id="{EDD6C21E-9194-1A44-8E91-3FE6FB0CF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6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0" y="1825625"/>
            <a:ext cx="3943349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5383" y="1817083"/>
            <a:ext cx="3769967" cy="4351338"/>
          </a:xfrm>
        </p:spPr>
        <p:txBody>
          <a:bodyPr anchor="ctr"/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id="{4EFFB2A0-8C78-EA4D-B889-9BB9A4490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0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, testo e immag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511380"/>
            <a:ext cx="3793718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20441" y="2511380"/>
            <a:ext cx="3793718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551582"/>
            <a:ext cx="3793718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0441" y="1551581"/>
            <a:ext cx="3793718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D2AEED0-49D4-3E47-AC3F-270F49F4CC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D055194-F38E-BC41-A98D-1177A0272C8D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505697"/>
            <a:ext cx="0" cy="3669475"/>
          </a:xfrm>
          <a:prstGeom prst="line">
            <a:avLst/>
          </a:prstGeom>
          <a:ln w="12700">
            <a:solidFill>
              <a:srgbClr val="1A9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35850251-896E-B041-8180-ED90B104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0B151D2-E702-0646-B826-312AD2815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0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2511380"/>
            <a:ext cx="2327115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8443" y="2511380"/>
            <a:ext cx="2327115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798A6822-7DA7-2E4D-B441-3AC1A45F600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7046" y="2511380"/>
            <a:ext cx="2327115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2" y="1551582"/>
            <a:ext cx="2327115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8443" y="1551581"/>
            <a:ext cx="2327115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9EA2753-54CC-C644-8DA9-3ED0F1CF24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7046" y="1551581"/>
            <a:ext cx="2327115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5D853E-0A41-7F40-8291-86C503BFAC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07389034-36FE-D04B-97E1-02A924367620}"/>
              </a:ext>
            </a:extLst>
          </p:cNvPr>
          <p:cNvCxnSpPr>
            <a:cxnSpLocks/>
          </p:cNvCxnSpPr>
          <p:nvPr userDrawn="1"/>
        </p:nvCxnSpPr>
        <p:spPr>
          <a:xfrm>
            <a:off x="3188525" y="2505697"/>
            <a:ext cx="0" cy="3669475"/>
          </a:xfrm>
          <a:prstGeom prst="line">
            <a:avLst/>
          </a:prstGeom>
          <a:ln w="12700">
            <a:solidFill>
              <a:srgbClr val="1A9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8B042105-974D-A945-82DA-C0EE98AFE88E}"/>
              </a:ext>
            </a:extLst>
          </p:cNvPr>
          <p:cNvCxnSpPr>
            <a:cxnSpLocks/>
          </p:cNvCxnSpPr>
          <p:nvPr userDrawn="1"/>
        </p:nvCxnSpPr>
        <p:spPr>
          <a:xfrm>
            <a:off x="5956960" y="2505697"/>
            <a:ext cx="0" cy="3669475"/>
          </a:xfrm>
          <a:prstGeom prst="line">
            <a:avLst/>
          </a:prstGeom>
          <a:ln w="12700">
            <a:solidFill>
              <a:srgbClr val="1A9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itolo 1">
            <a:extLst>
              <a:ext uri="{FF2B5EF4-FFF2-40B4-BE49-F238E27FC236}">
                <a16:creationId xmlns:a16="http://schemas.microsoft.com/office/drawing/2014/main" id="{8B77CED5-B561-3846-9AB3-80FAFE67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pic>
        <p:nvPicPr>
          <p:cNvPr id="15" name="Immagine 9">
            <a:extLst>
              <a:ext uri="{FF2B5EF4-FFF2-40B4-BE49-F238E27FC236}">
                <a16:creationId xmlns:a16="http://schemas.microsoft.com/office/drawing/2014/main" id="{C33081BE-57A8-8241-ABAE-14C00A755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e">
    <p:bg>
      <p:bgPr>
        <a:solidFill>
          <a:srgbClr val="002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341FA40A-493B-FB4C-A10B-BCCBB83D4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4222" y="2501205"/>
            <a:ext cx="2193367" cy="18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1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1;p4">
            <a:extLst>
              <a:ext uri="{FF2B5EF4-FFF2-40B4-BE49-F238E27FC236}">
                <a16:creationId xmlns:a16="http://schemas.microsoft.com/office/drawing/2014/main" id="{93CC0BB5-2F2A-1B48-B507-5DF05040F6C8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237" y="750578"/>
            <a:ext cx="1243941" cy="3118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44237" y="1650670"/>
            <a:ext cx="7825947" cy="4510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077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 + sottotitolo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D39042D-E5F6-354C-AE48-85CA368F3E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4130" y="4512247"/>
            <a:ext cx="7825840" cy="90614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it-IT" dirty="0"/>
              <a:t>Fare clic per modificare il sottotitolo della sezione</a:t>
            </a:r>
          </a:p>
        </p:txBody>
      </p:sp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44237" y="1602829"/>
            <a:ext cx="7825947" cy="2422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pic>
        <p:nvPicPr>
          <p:cNvPr id="8" name="Google Shape;21;p4">
            <a:extLst>
              <a:ext uri="{FF2B5EF4-FFF2-40B4-BE49-F238E27FC236}">
                <a16:creationId xmlns:a16="http://schemas.microsoft.com/office/drawing/2014/main" id="{9ABE2D15-461D-C846-A336-48C5229F4598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237" y="750578"/>
            <a:ext cx="1243941" cy="311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2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A57FB5-7025-8A46-A2C8-9AC199CB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1381"/>
            <a:ext cx="7886700" cy="3057565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65F876-3350-441E-BD36-BE705EBA2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551582"/>
            <a:ext cx="7886700" cy="762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04C02021-F048-EF46-A427-824414E0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11EF75-678E-9E47-B9E3-622B2E130D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id="{B2CFC9B8-10B6-FF41-89E8-6F9763D3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A205F8-F97E-E14B-B440-BBC8D0D15D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8338"/>
            <a:ext cx="7886700" cy="428625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</p:spTree>
    <p:extLst>
      <p:ext uri="{BB962C8B-B14F-4D97-AF65-F5344CB8AC3E}">
        <p14:creationId xmlns:p14="http://schemas.microsoft.com/office/powerpoint/2010/main" val="36037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>
            <a:extLst>
              <a:ext uri="{FF2B5EF4-FFF2-40B4-BE49-F238E27FC236}">
                <a16:creationId xmlns:a16="http://schemas.microsoft.com/office/drawing/2014/main" id="{4A68EDD3-8B24-5E4A-A507-BC4297B6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47EE5-0480-854D-A548-B2B40F2E6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AB9F965-5489-F944-AC9B-8A7ABDD5E40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" y="1531917"/>
            <a:ext cx="7886700" cy="4037029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57B3B9C0-6AEB-E343-9620-C69E8840A9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7075"/>
            <a:ext cx="78867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id="{1E97AF72-C704-8A4B-959A-A88938B81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DBE64A5E-6F93-3C4B-B143-39D5C8E6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  <p:sp>
        <p:nvSpPr>
          <p:cNvPr id="8" name="Segnaposto immagine 2">
            <a:extLst>
              <a:ext uri="{FF2B5EF4-FFF2-40B4-BE49-F238E27FC236}">
                <a16:creationId xmlns:a16="http://schemas.microsoft.com/office/drawing/2014/main" id="{CCE05D45-DD0D-E743-8C7D-C0CA92158E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0293" cy="6060558"/>
          </a:xfrm>
        </p:spPr>
        <p:txBody>
          <a:bodyPr anchor="ctr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b="0" i="1">
                <a:latin typeface="Fira Sans" panose="020B05030500000200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/>
            </a:pPr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3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DBE64A5E-6F93-3C4B-B143-39D5C8E6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5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D4F9B8F1-23BB-DE44-B117-C81D61DBD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" y="1543054"/>
            <a:ext cx="7886700" cy="4024630"/>
          </a:xfrm>
        </p:spPr>
        <p:txBody>
          <a:bodyPr anchor="ctr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b="0" i="1">
                <a:latin typeface="Fira Sans" panose="020B05030500000200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/>
            </a:pPr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897D9E1E-9C0A-0D41-B11A-9921E9353E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7075"/>
            <a:ext cx="78867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E6275BA2-C88F-D442-BB44-16AD120A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pic>
        <p:nvPicPr>
          <p:cNvPr id="12" name="Immagine 9">
            <a:extLst>
              <a:ext uri="{FF2B5EF4-FFF2-40B4-BE49-F238E27FC236}">
                <a16:creationId xmlns:a16="http://schemas.microsoft.com/office/drawing/2014/main" id="{1C3C8049-EF31-FF4C-AFB0-E5D59619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D72F9B8-ABA2-4C42-A181-607DBB3A2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B8059-381A-704A-886C-F6DD9F44F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551582"/>
            <a:ext cx="7886700" cy="762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C08E708D-0E00-AB46-8AF7-AAC94AA38A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7075"/>
            <a:ext cx="78867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80C56B0F-86D4-8640-B1D0-FEBA0E0A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id="{79CE1FB6-2DC1-BF4C-AA86-092E89659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B895A96-2866-484D-98AF-108A2B67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ADDCE6-9BC9-1045-9A9B-B7DA4ECE9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31917"/>
            <a:ext cx="7886700" cy="4645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gli stili del testo dello schema</a:t>
            </a:r>
          </a:p>
          <a:p>
            <a:pPr marL="514325" marR="0" lvl="1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Secondo livello</a:t>
            </a:r>
          </a:p>
          <a:p>
            <a:pPr marL="814348" marR="0" lvl="2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Terzo livello</a:t>
            </a:r>
          </a:p>
          <a:p>
            <a:pPr marL="514325" marR="0" lvl="1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3E5275-AA79-C14E-8281-AC408BAAE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>
                    <a:lumMod val="75000"/>
                  </a:schemeClr>
                </a:solidFill>
                <a:latin typeface="Fira Sans Medium" panose="020B0503050000020004" pitchFamily="34" charset="0"/>
              </a:defRPr>
            </a:lvl1pPr>
          </a:lstStyle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0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9" r:id="rId4"/>
    <p:sldLayoutId id="2147483650" r:id="rId5"/>
    <p:sldLayoutId id="2147483667" r:id="rId6"/>
    <p:sldLayoutId id="2147483669" r:id="rId7"/>
    <p:sldLayoutId id="2147483663" r:id="rId8"/>
    <p:sldLayoutId id="2147483654" r:id="rId9"/>
    <p:sldLayoutId id="2147483657" r:id="rId10"/>
    <p:sldLayoutId id="2147483668" r:id="rId11"/>
    <p:sldLayoutId id="2147483666" r:id="rId12"/>
    <p:sldLayoutId id="2147483665" r:id="rId13"/>
    <p:sldLayoutId id="2147483658" r:id="rId14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>
              <a:lumMod val="85000"/>
              <a:lumOff val="15000"/>
            </a:schemeClr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Fira Sans" panose="020B0503050000020004" pitchFamily="34" charset="0"/>
        <a:buChar char="―"/>
        <a:defRPr sz="1800" b="0" i="0" kern="1200">
          <a:solidFill>
            <a:schemeClr val="tx1">
              <a:lumMod val="65000"/>
              <a:lumOff val="35000"/>
            </a:schemeClr>
          </a:solidFill>
          <a:latin typeface="Fira Sans Medium" panose="020B0503050000020004" pitchFamily="34" charset="0"/>
          <a:ea typeface="+mn-ea"/>
          <a:cs typeface="+mn-cs"/>
        </a:defRPr>
      </a:lvl1pPr>
      <a:lvl2pPr marL="557185" marR="0" indent="-214303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Fira Sans" panose="020B0503050000020004" pitchFamily="34" charset="0"/>
        <a:buChar char="–"/>
        <a:tabLst/>
        <a:defRPr sz="1650" b="0" i="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ispi.unige.i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01BB7BE-E4F3-F34C-98AC-424C3998B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000" b="1" dirty="0">
                <a:solidFill>
                  <a:srgbClr val="FFC000"/>
                </a:solidFill>
                <a:latin typeface="Roboto Slab" panose="020B0604020202020204"/>
                <a:hlinkClick r:id="rId2"/>
              </a:rPr>
              <a:t>https://dispi.unige.it/</a:t>
            </a:r>
            <a:r>
              <a:rPr lang="it-IT" sz="2000" b="1" dirty="0">
                <a:solidFill>
                  <a:srgbClr val="FFC000"/>
                </a:solidFill>
                <a:latin typeface="Roboto Slab" panose="020B0604020202020204"/>
              </a:rPr>
              <a:t> 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FAC99DC-03D4-7449-B6C7-2B86A9FA7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652" y="1588900"/>
            <a:ext cx="7825947" cy="1514007"/>
          </a:xfrm>
        </p:spPr>
        <p:txBody>
          <a:bodyPr>
            <a:noAutofit/>
          </a:bodyPr>
          <a:lstStyle/>
          <a:p>
            <a:pPr algn="ctr">
              <a:spcBef>
                <a:spcPts val="2125"/>
              </a:spcBef>
            </a:pPr>
            <a:br>
              <a:rPr lang="it-IT" altLang="it-IT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it-IT" altLang="it-IT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it-IT" altLang="it-IT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it-IT" alt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DIPARTIMENTO</a:t>
            </a:r>
            <a:br>
              <a:rPr lang="it-IT" alt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it-IT" alt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 SCIENZE POLITICHE E INTERNAZIONALI (DISPI)</a:t>
            </a:r>
            <a:br>
              <a:rPr lang="it-IT" alt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it-IT" alt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dell’Università degli Studi di Genova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10E4C7-8206-8949-88EE-952FB5F1AC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0213" y="3557812"/>
            <a:ext cx="7825947" cy="749279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governare il tuo futuro</a:t>
            </a:r>
          </a:p>
        </p:txBody>
      </p:sp>
    </p:spTree>
    <p:extLst>
      <p:ext uri="{BB962C8B-B14F-4D97-AF65-F5344CB8AC3E}">
        <p14:creationId xmlns:p14="http://schemas.microsoft.com/office/powerpoint/2010/main" val="2247090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75865-199C-1948-9F9D-60D137EB0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4FA6CF46-9BB8-B748-9CFD-4C9E9FB7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1328"/>
            <a:ext cx="8961120" cy="421059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Materie del III anno Laurea Scienze Internazionali e Diplomatiche</a:t>
            </a:r>
          </a:p>
        </p:txBody>
      </p:sp>
      <p:graphicFrame>
        <p:nvGraphicFramePr>
          <p:cNvPr id="9" name="Segnaposto tabella 8">
            <a:extLst>
              <a:ext uri="{FF2B5EF4-FFF2-40B4-BE49-F238E27FC236}">
                <a16:creationId xmlns:a16="http://schemas.microsoft.com/office/drawing/2014/main" id="{11853B2D-6FE4-8744-80C0-43C07B22F103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1341860978"/>
              </p:ext>
            </p:extLst>
          </p:nvPr>
        </p:nvGraphicFramePr>
        <p:xfrm>
          <a:off x="229402" y="1142330"/>
          <a:ext cx="8685196" cy="4868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421">
                  <a:extLst>
                    <a:ext uri="{9D8B030D-6E8A-4147-A177-3AD203B41FA5}">
                      <a16:colId xmlns:a16="http://schemas.microsoft.com/office/drawing/2014/main" val="1605937553"/>
                    </a:ext>
                  </a:extLst>
                </a:gridCol>
                <a:gridCol w="6236887">
                  <a:extLst>
                    <a:ext uri="{9D8B030D-6E8A-4147-A177-3AD203B41FA5}">
                      <a16:colId xmlns:a16="http://schemas.microsoft.com/office/drawing/2014/main" val="1995014966"/>
                    </a:ext>
                  </a:extLst>
                </a:gridCol>
                <a:gridCol w="1454768">
                  <a:extLst>
                    <a:ext uri="{9D8B030D-6E8A-4147-A177-3AD203B41FA5}">
                      <a16:colId xmlns:a16="http://schemas.microsoft.com/office/drawing/2014/main" val="4783823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30146699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58873990"/>
                    </a:ext>
                  </a:extLst>
                </a:gridCol>
              </a:tblGrid>
              <a:tr h="102062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Corsi di Laurea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Scienze</a:t>
                      </a:r>
                      <a:r>
                        <a:rPr lang="it-IT" sz="140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 Internazionali e Diplomatiche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CFU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86640"/>
                  </a:ext>
                </a:extLst>
              </a:tr>
              <a:tr h="611196"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III anno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dell’Unione Europea</a:t>
                      </a:r>
                      <a:r>
                        <a:rPr lang="it-IT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793"/>
                  </a:ext>
                </a:extLst>
              </a:tr>
              <a:tr h="436569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Relazioni Internazionali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88004"/>
                  </a:ext>
                </a:extLst>
              </a:tr>
              <a:tr h="611196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delle relazioni internazionali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90861"/>
                  </a:ext>
                </a:extLst>
              </a:tr>
              <a:tr h="618473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Politica Comparata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it-IT" sz="1100" b="0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87905"/>
                  </a:ext>
                </a:extLst>
              </a:tr>
              <a:tr h="618473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Economia Internazionale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it-IT" sz="1100" b="0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9495"/>
                  </a:ext>
                </a:extLst>
              </a:tr>
              <a:tr h="1114318">
                <a:tc>
                  <a:txBody>
                    <a:bodyPr/>
                    <a:lstStyle/>
                    <a:p>
                      <a:pPr algn="ctr"/>
                      <a:endParaRPr lang="it-IT" sz="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Attività a scelta dello studente</a:t>
                      </a:r>
                      <a:endParaRPr lang="it-IT" sz="12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ira Sans" panose="020B0503050000020004" pitchFamily="34" charset="0"/>
                        </a:rPr>
                        <a:t>12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it-IT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1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86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75865-199C-1948-9F9D-60D137EB0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4FA6CF46-9BB8-B748-9CFD-4C9E9FB7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1328"/>
            <a:ext cx="8961120" cy="711622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Materie del I anno Laurea in </a:t>
            </a:r>
            <a:br>
              <a:rPr lang="it-IT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Scienze dell’Amministrazione e della Politica</a:t>
            </a:r>
          </a:p>
        </p:txBody>
      </p:sp>
      <p:graphicFrame>
        <p:nvGraphicFramePr>
          <p:cNvPr id="9" name="Segnaposto tabella 8">
            <a:extLst>
              <a:ext uri="{FF2B5EF4-FFF2-40B4-BE49-F238E27FC236}">
                <a16:creationId xmlns:a16="http://schemas.microsoft.com/office/drawing/2014/main" id="{11853B2D-6FE4-8744-80C0-43C07B22F103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3143770"/>
              </p:ext>
            </p:extLst>
          </p:nvPr>
        </p:nvGraphicFramePr>
        <p:xfrm>
          <a:off x="101600" y="742950"/>
          <a:ext cx="8961120" cy="6119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421">
                  <a:extLst>
                    <a:ext uri="{9D8B030D-6E8A-4147-A177-3AD203B41FA5}">
                      <a16:colId xmlns:a16="http://schemas.microsoft.com/office/drawing/2014/main" val="1605937553"/>
                    </a:ext>
                  </a:extLst>
                </a:gridCol>
                <a:gridCol w="3797852">
                  <a:extLst>
                    <a:ext uri="{9D8B030D-6E8A-4147-A177-3AD203B41FA5}">
                      <a16:colId xmlns:a16="http://schemas.microsoft.com/office/drawing/2014/main" val="1995014966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47838236"/>
                    </a:ext>
                  </a:extLst>
                </a:gridCol>
                <a:gridCol w="3556301">
                  <a:extLst>
                    <a:ext uri="{9D8B030D-6E8A-4147-A177-3AD203B41FA5}">
                      <a16:colId xmlns:a16="http://schemas.microsoft.com/office/drawing/2014/main" val="2301466994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858873990"/>
                    </a:ext>
                  </a:extLst>
                </a:gridCol>
              </a:tblGrid>
              <a:tr h="393916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Curri-</a:t>
                      </a:r>
                    </a:p>
                    <a:p>
                      <a:pPr algn="ctr"/>
                      <a:r>
                        <a:rPr lang="it-IT" sz="1200" b="1" i="0" dirty="0" err="1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culum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Scienze</a:t>
                      </a:r>
                      <a:r>
                        <a:rPr lang="it-IT" sz="140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 della Politica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CFU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Scienze dell’Amministrazione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CFU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86640"/>
                  </a:ext>
                </a:extLst>
              </a:tr>
              <a:tr h="480569"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I anno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Economia Politica</a:t>
                      </a:r>
                      <a:r>
                        <a:rPr lang="it-IT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Economia Politica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793"/>
                  </a:ext>
                </a:extLst>
              </a:tr>
              <a:tr h="343264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Istituzioni di diritto pubblico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Istituzioni di diritto pubblico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88004"/>
                  </a:ext>
                </a:extLst>
              </a:tr>
              <a:tr h="615062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Sociologia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Sociologia</a:t>
                      </a:r>
                      <a:endParaRPr lang="it-IT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90861"/>
                  </a:ext>
                </a:extLst>
              </a:tr>
              <a:tr h="974424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Statistica per le 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Scienze Sociali ed Economiche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Statistica per le </a:t>
                      </a:r>
                    </a:p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Scienze Sociali ed Economiche</a:t>
                      </a:r>
                      <a:r>
                        <a:rPr lang="it-IT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it-IT" sz="1100" b="0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87905"/>
                  </a:ext>
                </a:extLst>
              </a:tr>
              <a:tr h="1057353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 Lingua straniera  (a scelta tra Langue, culture et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francophones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Language, culture and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English-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speaking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Lengua, cultura e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instituciones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Países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hispanófonos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Tedesco)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Contemporanea</a:t>
                      </a:r>
                    </a:p>
                    <a:p>
                      <a:pPr algn="ctr"/>
                      <a:endParaRPr lang="it-IT" sz="1100" b="0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9495"/>
                  </a:ext>
                </a:extLst>
              </a:tr>
              <a:tr h="876160">
                <a:tc>
                  <a:txBody>
                    <a:bodyPr/>
                    <a:lstStyle/>
                    <a:p>
                      <a:pPr algn="ctr"/>
                      <a:endParaRPr lang="it-IT" sz="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Pensiero Politico Contemporaneo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Teorie Politiche e Stato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1109"/>
                  </a:ext>
                </a:extLst>
              </a:tr>
              <a:tr h="967513">
                <a:tc>
                  <a:txBody>
                    <a:bodyPr/>
                    <a:lstStyle/>
                    <a:p>
                      <a:pPr algn="ctr"/>
                      <a:endParaRPr lang="it-IT" sz="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Attività a scelta dello studente</a:t>
                      </a:r>
                      <a:endParaRPr lang="it-IT" sz="12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Attività a scelta dello studente</a:t>
                      </a:r>
                      <a:endParaRPr lang="it-IT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" panose="020B0503050000020004" pitchFamily="34" charset="0"/>
                      </a:endParaRPr>
                    </a:p>
                    <a:p>
                      <a:endParaRPr lang="it-IT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1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99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75865-199C-1948-9F9D-60D137EB0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4FA6CF46-9BB8-B748-9CFD-4C9E9FB7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1328"/>
            <a:ext cx="8961120" cy="625897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Materie del II anno Laurea in </a:t>
            </a:r>
            <a:br>
              <a:rPr lang="it-IT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Scienze dell’Amministrazione e della Politica</a:t>
            </a:r>
          </a:p>
        </p:txBody>
      </p:sp>
      <p:graphicFrame>
        <p:nvGraphicFramePr>
          <p:cNvPr id="9" name="Segnaposto tabella 8">
            <a:extLst>
              <a:ext uri="{FF2B5EF4-FFF2-40B4-BE49-F238E27FC236}">
                <a16:creationId xmlns:a16="http://schemas.microsoft.com/office/drawing/2014/main" id="{11853B2D-6FE4-8744-80C0-43C07B22F103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4119554467"/>
              </p:ext>
            </p:extLst>
          </p:nvPr>
        </p:nvGraphicFramePr>
        <p:xfrm>
          <a:off x="101600" y="657225"/>
          <a:ext cx="8961120" cy="6262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421">
                  <a:extLst>
                    <a:ext uri="{9D8B030D-6E8A-4147-A177-3AD203B41FA5}">
                      <a16:colId xmlns:a16="http://schemas.microsoft.com/office/drawing/2014/main" val="1605937553"/>
                    </a:ext>
                  </a:extLst>
                </a:gridCol>
                <a:gridCol w="4052350">
                  <a:extLst>
                    <a:ext uri="{9D8B030D-6E8A-4147-A177-3AD203B41FA5}">
                      <a16:colId xmlns:a16="http://schemas.microsoft.com/office/drawing/2014/main" val="1995014966"/>
                    </a:ext>
                  </a:extLst>
                </a:gridCol>
                <a:gridCol w="359864">
                  <a:extLst>
                    <a:ext uri="{9D8B030D-6E8A-4147-A177-3AD203B41FA5}">
                      <a16:colId xmlns:a16="http://schemas.microsoft.com/office/drawing/2014/main" val="47838236"/>
                    </a:ext>
                  </a:extLst>
                </a:gridCol>
                <a:gridCol w="3442001">
                  <a:extLst>
                    <a:ext uri="{9D8B030D-6E8A-4147-A177-3AD203B41FA5}">
                      <a16:colId xmlns:a16="http://schemas.microsoft.com/office/drawing/2014/main" val="2301466994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858873990"/>
                    </a:ext>
                  </a:extLst>
                </a:gridCol>
              </a:tblGrid>
              <a:tr h="453029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Curri-</a:t>
                      </a:r>
                    </a:p>
                    <a:p>
                      <a:pPr algn="ctr"/>
                      <a:r>
                        <a:rPr lang="it-IT" sz="1400" b="1" i="0" dirty="0" err="1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culum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Scienze</a:t>
                      </a:r>
                      <a:r>
                        <a:rPr lang="it-IT" sz="140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 della Politica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CFU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Scienze dell’Amministrazione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CFU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86640"/>
                  </a:ext>
                </a:extLst>
              </a:tr>
              <a:tr h="453029">
                <a:tc>
                  <a:txBody>
                    <a:bodyPr/>
                    <a:lstStyle/>
                    <a:p>
                      <a:pPr algn="l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II anno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Scienza Politica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Scienza Politica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793"/>
                  </a:ext>
                </a:extLst>
              </a:tr>
              <a:tr h="648181">
                <a:tc>
                  <a:txBody>
                    <a:bodyPr/>
                    <a:lstStyle/>
                    <a:p>
                      <a:pPr algn="ctr"/>
                      <a:endParaRPr lang="it-IT" sz="14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Politica Economica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Politica Economica</a:t>
                      </a:r>
                    </a:p>
                    <a:p>
                      <a:endParaRPr lang="it-IT" sz="1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88004"/>
                  </a:ext>
                </a:extLst>
              </a:tr>
              <a:tr h="379881">
                <a:tc>
                  <a:txBody>
                    <a:bodyPr/>
                    <a:lstStyle/>
                    <a:p>
                      <a:pPr algn="ctr"/>
                      <a:endParaRPr lang="it-IT" sz="14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Scienza delle Finanze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Scienza delle Finanze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90861"/>
                  </a:ext>
                </a:extLst>
              </a:tr>
              <a:tr h="843332">
                <a:tc>
                  <a:txBody>
                    <a:bodyPr/>
                    <a:lstStyle/>
                    <a:p>
                      <a:pPr algn="ctr"/>
                      <a:endParaRPr lang="it-IT" sz="14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Metodologia e Tecniche </a:t>
                      </a:r>
                    </a:p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la Ricerca Sociale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Metodologia e Tecniche </a:t>
                      </a:r>
                    </a:p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la Ricerca Sociale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it-IT" sz="1400" b="0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87905"/>
                  </a:ext>
                </a:extLst>
              </a:tr>
              <a:tr h="843332">
                <a:tc>
                  <a:txBody>
                    <a:bodyPr/>
                    <a:lstStyle/>
                    <a:p>
                      <a:pPr algn="ctr"/>
                      <a:endParaRPr lang="it-IT" sz="14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Costituzionale Comparato ed Europeo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Diritto dell’Unione Europea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it-IT" sz="1400" b="0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9495"/>
                  </a:ext>
                </a:extLst>
              </a:tr>
              <a:tr h="692590">
                <a:tc>
                  <a:txBody>
                    <a:bodyPr/>
                    <a:lstStyle/>
                    <a:p>
                      <a:pPr algn="ctr"/>
                      <a:endParaRPr lang="it-IT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Moderna</a:t>
                      </a:r>
                      <a:endParaRPr lang="it-IT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Privato</a:t>
                      </a:r>
                    </a:p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391053"/>
                  </a:ext>
                </a:extLst>
              </a:tr>
              <a:tr h="692590">
                <a:tc>
                  <a:txBody>
                    <a:bodyPr/>
                    <a:lstStyle/>
                    <a:p>
                      <a:pPr algn="ctr"/>
                      <a:endParaRPr lang="it-IT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ira Sans" panose="020B0503050000020004" pitchFamily="34" charset="0"/>
                        </a:rPr>
                        <a:t>Fondamenti di Storia del Pensiero Economico o</a:t>
                      </a:r>
                    </a:p>
                    <a:p>
                      <a:pPr algn="l"/>
                      <a:r>
                        <a:rPr lang="it-IT" sz="14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ira Sans" panose="020B0503050000020004" pitchFamily="34" charset="0"/>
                        </a:rPr>
                        <a:t>Geografia Politica ed Economica o</a:t>
                      </a:r>
                    </a:p>
                    <a:p>
                      <a:pPr algn="l"/>
                      <a:r>
                        <a:rPr lang="it-IT" sz="14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ira Sans" panose="020B0503050000020004" pitchFamily="34" charset="0"/>
                        </a:rPr>
                        <a:t>Diritto e Religioni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Moderna o</a:t>
                      </a:r>
                    </a:p>
                    <a:p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Pensiero Economico </a:t>
                      </a:r>
                      <a:r>
                        <a:rPr lang="it-IT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</a:t>
                      </a: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o </a:t>
                      </a:r>
                    </a:p>
                    <a:p>
                      <a:r>
                        <a:rPr lang="it-IT" sz="14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ira Sans" panose="020B0503050000020004" pitchFamily="34" charset="0"/>
                        </a:rPr>
                        <a:t>Geografia Politica ed Economica </a:t>
                      </a:r>
                      <a:endParaRPr lang="it-IT" sz="1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0146"/>
                  </a:ext>
                </a:extLst>
              </a:tr>
              <a:tr h="843332">
                <a:tc>
                  <a:txBody>
                    <a:bodyPr/>
                    <a:lstStyle/>
                    <a:p>
                      <a:pPr algn="ctr"/>
                      <a:endParaRPr lang="it-IT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Altre Attività: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Informatica – Corso Base 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Tirocinio 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Altre Attività a scelta</a:t>
                      </a:r>
                      <a:endParaRPr lang="it-IT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Altre Attività: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Informatica – Corso Base 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Tirocinio 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Altre Attività a scelta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1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81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75865-199C-1948-9F9D-60D137EB0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4FA6CF46-9BB8-B748-9CFD-4C9E9FB7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1328"/>
            <a:ext cx="8961120" cy="354435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Materie III anno Laurea in Scienze dell’Amministrazione e della Politica</a:t>
            </a:r>
          </a:p>
        </p:txBody>
      </p:sp>
      <p:graphicFrame>
        <p:nvGraphicFramePr>
          <p:cNvPr id="9" name="Segnaposto tabella 8">
            <a:extLst>
              <a:ext uri="{FF2B5EF4-FFF2-40B4-BE49-F238E27FC236}">
                <a16:creationId xmlns:a16="http://schemas.microsoft.com/office/drawing/2014/main" id="{11853B2D-6FE4-8744-80C0-43C07B22F103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2336121495"/>
              </p:ext>
            </p:extLst>
          </p:nvPr>
        </p:nvGraphicFramePr>
        <p:xfrm>
          <a:off x="1" y="385762"/>
          <a:ext cx="9144000" cy="644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559">
                  <a:extLst>
                    <a:ext uri="{9D8B030D-6E8A-4147-A177-3AD203B41FA5}">
                      <a16:colId xmlns:a16="http://schemas.microsoft.com/office/drawing/2014/main" val="1605937553"/>
                    </a:ext>
                  </a:extLst>
                </a:gridCol>
                <a:gridCol w="3862642">
                  <a:extLst>
                    <a:ext uri="{9D8B030D-6E8A-4147-A177-3AD203B41FA5}">
                      <a16:colId xmlns:a16="http://schemas.microsoft.com/office/drawing/2014/main" val="1995014966"/>
                    </a:ext>
                  </a:extLst>
                </a:gridCol>
                <a:gridCol w="352090">
                  <a:extLst>
                    <a:ext uri="{9D8B030D-6E8A-4147-A177-3AD203B41FA5}">
                      <a16:colId xmlns:a16="http://schemas.microsoft.com/office/drawing/2014/main" val="47838236"/>
                    </a:ext>
                  </a:extLst>
                </a:gridCol>
                <a:gridCol w="4019855">
                  <a:extLst>
                    <a:ext uri="{9D8B030D-6E8A-4147-A177-3AD203B41FA5}">
                      <a16:colId xmlns:a16="http://schemas.microsoft.com/office/drawing/2014/main" val="2301466994"/>
                    </a:ext>
                  </a:extLst>
                </a:gridCol>
                <a:gridCol w="339854">
                  <a:extLst>
                    <a:ext uri="{9D8B030D-6E8A-4147-A177-3AD203B41FA5}">
                      <a16:colId xmlns:a16="http://schemas.microsoft.com/office/drawing/2014/main" val="2858873990"/>
                    </a:ext>
                  </a:extLst>
                </a:gridCol>
              </a:tblGrid>
              <a:tr h="404968"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Curri-</a:t>
                      </a:r>
                    </a:p>
                    <a:p>
                      <a:pPr algn="ctr"/>
                      <a:r>
                        <a:rPr lang="it-IT" sz="1050" b="1" i="0" dirty="0" err="1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culum</a:t>
                      </a:r>
                      <a:endParaRPr lang="it-IT" sz="105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Scienze</a:t>
                      </a:r>
                      <a:r>
                        <a:rPr lang="it-IT" sz="105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 della Politica</a:t>
                      </a:r>
                      <a:endParaRPr lang="it-IT" sz="105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CFU</a:t>
                      </a:r>
                      <a:endParaRPr lang="it-IT" sz="105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Scienze dell’Amministrazione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CFU</a:t>
                      </a:r>
                      <a:endParaRPr lang="it-IT" sz="105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86640"/>
                  </a:ext>
                </a:extLst>
              </a:tr>
              <a:tr h="404968">
                <a:tc>
                  <a:txBody>
                    <a:bodyPr/>
                    <a:lstStyle/>
                    <a:p>
                      <a:pPr algn="l"/>
                      <a:r>
                        <a:rPr lang="it-IT" sz="105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III anno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dell’Unione Europea</a:t>
                      </a:r>
                      <a:r>
                        <a:rPr lang="it-IT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Scienza dell’Amministrazione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793"/>
                  </a:ext>
                </a:extLst>
              </a:tr>
              <a:tr h="1153327">
                <a:tc>
                  <a:txBody>
                    <a:bodyPr/>
                    <a:lstStyle/>
                    <a:p>
                      <a:pPr algn="ctr"/>
                      <a:endParaRPr lang="it-IT" sz="105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Seconda Lingua straniera  (a scelta tra Langue, culture et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francophones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Language, culture and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English-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speaking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Lengua, cultura e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instituciones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Países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hispanófonos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Tedesco)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Lingua straniera  (a scelta tra Langue, culture et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francophones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Language, culture and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English-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speaking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Lengua, cultura e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instituciones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Países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hispanófonos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Tedesco)</a:t>
                      </a:r>
                    </a:p>
                    <a:p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88004"/>
                  </a:ext>
                </a:extLst>
              </a:tr>
              <a:tr h="586439">
                <a:tc>
                  <a:txBody>
                    <a:bodyPr/>
                    <a:lstStyle/>
                    <a:p>
                      <a:pPr algn="ctr"/>
                      <a:endParaRPr lang="it-IT" sz="105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Contemporanea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Amministrativo: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Amministrativo (base)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dei Contratti Pubblici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12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90861"/>
                  </a:ext>
                </a:extLst>
              </a:tr>
              <a:tr h="738471">
                <a:tc>
                  <a:txBody>
                    <a:bodyPr/>
                    <a:lstStyle/>
                    <a:p>
                      <a:pPr algn="ctr"/>
                      <a:endParaRPr lang="it-IT" sz="105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delle Pari Opportunità o</a:t>
                      </a:r>
                    </a:p>
                    <a:p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Amministrativo o</a:t>
                      </a:r>
                    </a:p>
                    <a:p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Internazionale Pubblico o</a:t>
                      </a:r>
                    </a:p>
                    <a:p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Regionale e degli Enti Locali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Amministrativo </a:t>
                      </a:r>
                    </a:p>
                    <a:p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Europeo e Comparato</a:t>
                      </a:r>
                      <a:r>
                        <a:rPr lang="it-IT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it-IT" sz="1050" b="0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87905"/>
                  </a:ext>
                </a:extLst>
              </a:tr>
              <a:tr h="1101200">
                <a:tc>
                  <a:txBody>
                    <a:bodyPr/>
                    <a:lstStyle/>
                    <a:p>
                      <a:pPr algn="ctr"/>
                      <a:endParaRPr lang="it-IT" sz="105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Sociologia dell’Amministrazione e Open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Government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</a:t>
                      </a:r>
                    </a:p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delle Istituzioni Politiche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Sociologia dell’Amministrazione e Open </a:t>
                      </a:r>
                      <a:r>
                        <a:rPr lang="it-IT" sz="105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Government</a:t>
                      </a: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</a:t>
                      </a:r>
                    </a:p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delle Istituzioni Politiche</a:t>
                      </a:r>
                    </a:p>
                    <a:p>
                      <a:endParaRPr lang="it-IT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1050" b="0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9495"/>
                  </a:ext>
                </a:extLst>
              </a:tr>
              <a:tr h="404968">
                <a:tc>
                  <a:txBody>
                    <a:bodyPr/>
                    <a:lstStyle/>
                    <a:p>
                      <a:pPr algn="ctr"/>
                      <a:endParaRPr lang="it-IT" sz="105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Demografia e Sviluppo Sostenibile o</a:t>
                      </a:r>
                    </a:p>
                    <a:p>
                      <a:pPr algn="l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Economia Tributaria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Diritto del Lavoro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33071"/>
                  </a:ext>
                </a:extLst>
              </a:tr>
              <a:tr h="1405477">
                <a:tc>
                  <a:txBody>
                    <a:bodyPr/>
                    <a:lstStyle/>
                    <a:p>
                      <a:pPr algn="ctr"/>
                      <a:endParaRPr lang="it-IT" sz="105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Attività a scelta dello studente</a:t>
                      </a:r>
                      <a:endParaRPr lang="it-IT" sz="1050" b="1" i="0" dirty="0">
                        <a:solidFill>
                          <a:schemeClr val="tx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Attività a scelta dello studente:</a:t>
                      </a:r>
                    </a:p>
                    <a:p>
                      <a:pPr marL="171450" marR="0" lvl="0" indent="-1714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Metodi Quantitativi per l’Analisi Economica e Sociale o</a:t>
                      </a:r>
                    </a:p>
                    <a:p>
                      <a:pPr marL="171450" marR="0" lvl="0" indent="-1714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Economia Tributaria o</a:t>
                      </a:r>
                    </a:p>
                    <a:p>
                      <a:pPr marL="171450" marR="0" lvl="0" indent="-1714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Economia Aziendale o</a:t>
                      </a:r>
                    </a:p>
                    <a:p>
                      <a:pPr marL="171450" marR="0" lvl="0" indent="-1714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Diritto Regionale e degli Enti Locali o</a:t>
                      </a:r>
                    </a:p>
                    <a:p>
                      <a:pPr marL="171450" marR="0" lvl="0" indent="-1714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Diritto Internazionale Pubblico o</a:t>
                      </a:r>
                    </a:p>
                    <a:p>
                      <a:pPr marL="171450" marR="0" lvl="0" indent="-1714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5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Attività a Scelta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760093"/>
                  </a:ext>
                </a:extLst>
              </a:tr>
              <a:tr h="241092">
                <a:tc>
                  <a:txBody>
                    <a:bodyPr/>
                    <a:lstStyle/>
                    <a:p>
                      <a:pPr algn="ctr"/>
                      <a:endParaRPr lang="it-IT" sz="105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Prova finale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Prova finale</a:t>
                      </a:r>
                      <a:r>
                        <a:rPr lang="it-IT" sz="105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i="0" dirty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1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13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57CEA9-4941-F547-AC84-65DE30950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Aula Magna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804FD6-F22C-F348-92FC-297443A74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CAF5CD9-86A0-6444-9847-3590005E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" y="178716"/>
            <a:ext cx="7886700" cy="447987"/>
          </a:xfrm>
        </p:spPr>
        <p:txBody>
          <a:bodyPr/>
          <a:lstStyle/>
          <a:p>
            <a:pPr algn="just"/>
            <a:r>
              <a:rPr lang="it-IT" sz="3200" dirty="0"/>
              <a:t>      </a:t>
            </a:r>
            <a:br>
              <a:rPr lang="it-IT" sz="3200" dirty="0"/>
            </a:br>
            <a:r>
              <a:rPr lang="it-IT" sz="3200" dirty="0"/>
              <a:t>     </a:t>
            </a:r>
            <a:br>
              <a:rPr lang="it-IT" sz="3200" dirty="0"/>
            </a:br>
            <a:r>
              <a:rPr lang="it-IT" sz="3200" dirty="0"/>
              <a:t>     </a:t>
            </a: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Informatica</a:t>
            </a:r>
          </a:p>
        </p:txBody>
      </p:sp>
      <p:graphicFrame>
        <p:nvGraphicFramePr>
          <p:cNvPr id="7" name="Object 1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087510489"/>
              </p:ext>
            </p:extLst>
          </p:nvPr>
        </p:nvGraphicFramePr>
        <p:xfrm>
          <a:off x="4399810" y="178717"/>
          <a:ext cx="4551150" cy="307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2" imgW="9142857" imgH="6857143" progId="Paint.Picture">
                  <p:embed/>
                </p:oleObj>
              </mc:Choice>
              <mc:Fallback>
                <p:oleObj name="Immagine bitmap" r:id="rId2" imgW="9142857" imgH="6857143" progId="Paint.Picture">
                  <p:embed/>
                  <p:pic>
                    <p:nvPicPr>
                      <p:cNvPr id="4915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810" y="178717"/>
                        <a:ext cx="4551150" cy="3072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81" y="3409315"/>
            <a:ext cx="5140960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86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4C1963-6259-8840-8A5F-042752AE0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                 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99B5BA-673C-1041-95CF-33BC4ACD0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AB621A5-910B-C94A-8B83-D97065A3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1" y="14260"/>
            <a:ext cx="8446168" cy="904874"/>
          </a:xfrm>
        </p:spPr>
        <p:txBody>
          <a:bodyPr/>
          <a:lstStyle/>
          <a:p>
            <a:pPr algn="ctr"/>
            <a:r>
              <a:rPr lang="it-IT" altLang="it-IT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Gli studi dove i docenti potranno ricevervi ed aiutarvi nel   vostro percorso e le aule in cui seguirete le lezioni</a:t>
            </a:r>
            <a:endParaRPr lang="it-IT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799840"/>
            <a:ext cx="4838700" cy="255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090160" y="429822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Alcuni momenti della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Simulazione dei lavori del Parlamento europeo </a:t>
            </a:r>
            <a:r>
              <a:rPr lang="it-IT" altLang="it-IT" sz="28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</a:p>
        </p:txBody>
      </p:sp>
      <p:pic>
        <p:nvPicPr>
          <p:cNvPr id="4159" name="Picture 63" descr="Albergo dei Poveri / Genova 1999-2015 | EDB ST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52" y="1006513"/>
            <a:ext cx="4523873" cy="2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1" name="Picture 65" descr="Albergo dei Poveri / Genova 1999-2015 | EDB STU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3" y="1006513"/>
            <a:ext cx="3733834" cy="27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04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3A7F07-3358-D849-81AC-5CF9A705DB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4A954-C260-E84D-8B85-4D54550A05DF}" type="slidenum">
              <a:rPr kumimoji="0" lang="it-IT" sz="825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Fira Sans Medium" panose="020B05030500000200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82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Fira Sans Medium" panose="020B0503050000020004" pitchFamily="34" charset="0"/>
              <a:ea typeface="+mn-ea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24559" y="-152400"/>
            <a:ext cx="2787907" cy="69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sz="1600" b="1" i="1" dirty="0">
                <a:solidFill>
                  <a:srgbClr val="1A9BFC">
                    <a:lumMod val="50000"/>
                  </a:srgbClr>
                </a:solidFill>
              </a:rPr>
              <a:t>Gli spazi interni in cui vi muoverete</a:t>
            </a:r>
            <a:endParaRPr kumimoji="0" lang="it-IT" altLang="it-IT" sz="1600" b="1" i="1" u="none" strike="noStrike" kern="1200" cap="none" spc="0" normalizeH="0" baseline="0" noProof="0" dirty="0">
              <a:ln>
                <a:noFill/>
              </a:ln>
              <a:solidFill>
                <a:srgbClr val="1A9BFC">
                  <a:lumMod val="50000"/>
                </a:srgbClr>
              </a:solidFill>
              <a:uLnTx/>
              <a:uFillTx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39920" y="95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600" b="1" i="1" dirty="0">
                <a:solidFill>
                  <a:srgbClr val="1A9BF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spazi esterni in cui poter studiare,  chiacchierare e stare insieme </a:t>
            </a:r>
            <a:endParaRPr kumimoji="0" lang="it-IT" altLang="it-IT" sz="1600" b="1" i="1" u="none" strike="noStrike" kern="1200" cap="none" spc="0" normalizeH="0" baseline="0" noProof="0" dirty="0">
              <a:ln>
                <a:noFill/>
              </a:ln>
              <a:solidFill>
                <a:srgbClr val="1A9BFC">
                  <a:lumMod val="50000"/>
                </a:srgb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4A611D-6423-47ED-A086-AC9F64E35B06}"/>
              </a:ext>
            </a:extLst>
          </p:cNvPr>
          <p:cNvSpPr txBox="1"/>
          <p:nvPr/>
        </p:nvSpPr>
        <p:spPr>
          <a:xfrm>
            <a:off x="147245" y="2088258"/>
            <a:ext cx="4318197" cy="4958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endParaRPr lang="it-IT" sz="1050" b="0" i="1" dirty="0">
              <a:latin typeface="Fira Sans" panose="020B05030500000200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5" y="497562"/>
            <a:ext cx="4085455" cy="290572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29681"/>
            <a:ext cx="4169229" cy="300759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03327"/>
            <a:ext cx="4169229" cy="2268297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4506595" y="3393124"/>
            <a:ext cx="4572000" cy="751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600" b="1" i="1" noProof="0" dirty="0">
              <a:solidFill>
                <a:srgbClr val="1A9BF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1" u="none" strike="noStrike" kern="1200" cap="none" spc="0" normalizeH="0" baseline="0" dirty="0">
                <a:ln>
                  <a:noFill/>
                </a:ln>
                <a:solidFill>
                  <a:srgbClr val="1A9BFC">
                    <a:lumMod val="50000"/>
                  </a:srgb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kumimoji="0" lang="it-IT" altLang="it-IT" sz="1600" b="1" i="1" u="none" strike="noStrike" kern="1200" cap="none" spc="0" normalizeH="0" dirty="0">
                <a:ln>
                  <a:noFill/>
                </a:ln>
                <a:solidFill>
                  <a:srgbClr val="1A9BFC">
                    <a:lumMod val="50000"/>
                  </a:srgb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aule studio in biblioteca</a:t>
            </a:r>
            <a:endParaRPr kumimoji="0" lang="it-IT" altLang="it-IT" sz="1600" b="1" i="1" u="none" strike="noStrike" kern="1200" cap="none" spc="0" normalizeH="0" baseline="0" noProof="0" dirty="0">
              <a:ln>
                <a:noFill/>
              </a:ln>
              <a:solidFill>
                <a:srgbClr val="1A9BFC">
                  <a:lumMod val="50000"/>
                </a:srgb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5" y="3535680"/>
            <a:ext cx="4085455" cy="28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378FFD2-B226-E140-BD16-8BCCA2FFE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Testo sezione 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3A7F07-3358-D849-81AC-5CF9A705DB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87BB5BF-F4E9-F042-B490-25B7B151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192406"/>
            <a:ext cx="7886700" cy="600074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Offerta formativa delle Lauree Triennali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6001" y="767289"/>
            <a:ext cx="3454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 dirty="0">
                <a:solidFill>
                  <a:schemeClr val="accent5">
                    <a:lumMod val="50000"/>
                  </a:schemeClr>
                </a:solidFill>
              </a:rPr>
              <a:t>Scienze Internazionali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 dirty="0">
                <a:solidFill>
                  <a:schemeClr val="accent5">
                    <a:lumMod val="50000"/>
                  </a:schemeClr>
                </a:solidFill>
              </a:rPr>
              <a:t>e Diplomatiche</a:t>
            </a:r>
          </a:p>
        </p:txBody>
      </p:sp>
      <p:sp>
        <p:nvSpPr>
          <p:cNvPr id="9" name="Rettangolo 8"/>
          <p:cNvSpPr/>
          <p:nvPr/>
        </p:nvSpPr>
        <p:spPr>
          <a:xfrm>
            <a:off x="4550410" y="89937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50"/>
              </a:spcBef>
            </a:pPr>
            <a:r>
              <a:rPr lang="it-IT" altLang="it-IT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Scienze dell’Amministrazione e della Politica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26001" y="1840434"/>
            <a:ext cx="3455987" cy="4357688"/>
          </a:xfrm>
          <a:prstGeom prst="rect">
            <a:avLst/>
          </a:prstGeom>
          <a:solidFill>
            <a:srgbClr val="0099CC"/>
          </a:solidFill>
          <a:ln w="9360" cap="sq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Diritto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Dottrine politiche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Geografia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Informatica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Lingue straniere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Scienza politica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Sociologia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Storia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108416" y="1837263"/>
            <a:ext cx="3455987" cy="4377686"/>
          </a:xfrm>
          <a:prstGeom prst="rect">
            <a:avLst/>
          </a:prstGeom>
          <a:solidFill>
            <a:srgbClr val="0099CC"/>
          </a:solidFill>
          <a:ln w="9360" cap="sq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Diritto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Dottrine politiche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Geografia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Informatica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Lingue straniere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Scienza politica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Sociologia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Storia</a:t>
            </a:r>
          </a:p>
        </p:txBody>
      </p:sp>
    </p:spTree>
    <p:extLst>
      <p:ext uri="{BB962C8B-B14F-4D97-AF65-F5344CB8AC3E}">
        <p14:creationId xmlns:p14="http://schemas.microsoft.com/office/powerpoint/2010/main" val="2187655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A67812A-DFAC-5947-86DE-ACDA46D3E2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2E87ADC-6C8B-3A40-B309-FF104118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1" y="281212"/>
            <a:ext cx="7886700" cy="988662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it-IT" altLang="it-IT" sz="3200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 sbocchi professionali </a:t>
            </a:r>
            <a:br>
              <a:rPr lang="it-IT" altLang="it-IT" sz="3200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3200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Lauree Triennali</a:t>
            </a:r>
            <a:br>
              <a:rPr lang="it-IT" altLang="it-IT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43611" y="2465289"/>
            <a:ext cx="3454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b="1" dirty="0">
                <a:solidFill>
                  <a:srgbClr val="00487E"/>
                </a:solidFill>
                <a:latin typeface="Roboto Slab" panose="020B0604020202020204" charset="0"/>
                <a:ea typeface="Roboto Slab" panose="020B0604020202020204" charset="0"/>
              </a:rPr>
              <a:t>Scienze Internazionali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b="1" dirty="0">
                <a:solidFill>
                  <a:srgbClr val="00487E"/>
                </a:solidFill>
                <a:latin typeface="Roboto Slab" panose="020B0604020202020204" charset="0"/>
                <a:ea typeface="Roboto Slab" panose="020B0604020202020204" charset="0"/>
              </a:rPr>
              <a:t>e Diplomatiche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284811" y="522501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2000" b="1" dirty="0">
                <a:solidFill>
                  <a:srgbClr val="00487E"/>
                </a:solidFill>
                <a:latin typeface="Roboto Slab" panose="020B0604020202020204" charset="0"/>
                <a:ea typeface="Roboto Slab" panose="020B0604020202020204" charset="0"/>
              </a:rPr>
              <a:t>Scienze </a:t>
            </a:r>
          </a:p>
          <a:p>
            <a:pPr algn="ctr">
              <a:spcBef>
                <a:spcPct val="0"/>
              </a:spcBef>
            </a:pPr>
            <a:r>
              <a:rPr lang="it-IT" altLang="it-IT" sz="2000" b="1" dirty="0">
                <a:solidFill>
                  <a:srgbClr val="00487E"/>
                </a:solidFill>
                <a:latin typeface="Roboto Slab" panose="020B0604020202020204" charset="0"/>
                <a:ea typeface="Roboto Slab" panose="020B0604020202020204" charset="0"/>
              </a:rPr>
              <a:t>dell’Amministrazione </a:t>
            </a:r>
          </a:p>
          <a:p>
            <a:pPr algn="ctr">
              <a:spcBef>
                <a:spcPct val="0"/>
              </a:spcBef>
            </a:pPr>
            <a:r>
              <a:rPr lang="it-IT" altLang="it-IT" sz="2000" b="1" dirty="0">
                <a:solidFill>
                  <a:srgbClr val="00487E"/>
                </a:solidFill>
                <a:latin typeface="Roboto Slab" panose="020B0604020202020204" charset="0"/>
                <a:ea typeface="Roboto Slab" panose="020B0604020202020204" charset="0"/>
              </a:rPr>
              <a:t>e della Politica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158780" y="152486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Pubblica amministrazione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Organizzazioni politiche</a:t>
            </a:r>
          </a:p>
          <a:p>
            <a:pPr algn="ctr">
              <a:spcBef>
                <a:spcPct val="0"/>
              </a:spcBef>
            </a:pPr>
            <a:endParaRPr lang="it-IT" altLang="it-IT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Organizzazioni sindacali</a:t>
            </a:r>
          </a:p>
          <a:p>
            <a:pPr algn="ctr">
              <a:spcBef>
                <a:spcPct val="0"/>
              </a:spcBef>
            </a:pPr>
            <a:endParaRPr lang="it-IT" altLang="it-IT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Gestione delle 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risorse umane</a:t>
            </a:r>
          </a:p>
          <a:p>
            <a:pPr algn="ctr">
              <a:spcBef>
                <a:spcPct val="0"/>
              </a:spcBef>
            </a:pPr>
            <a:endParaRPr lang="it-IT" altLang="it-IT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Organizzazione del lavoro</a:t>
            </a:r>
          </a:p>
          <a:p>
            <a:pPr algn="ctr">
              <a:spcBef>
                <a:spcPct val="0"/>
              </a:spcBef>
            </a:pPr>
            <a:endParaRPr lang="it-IT" altLang="it-IT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Pubbliche relazioni</a:t>
            </a:r>
          </a:p>
          <a:p>
            <a:pPr algn="ctr">
              <a:spcBef>
                <a:spcPct val="0"/>
              </a:spcBef>
            </a:pPr>
            <a:endParaRPr lang="it-IT" altLang="it-IT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Aziende private</a:t>
            </a:r>
          </a:p>
          <a:p>
            <a:pPr algn="ctr">
              <a:spcBef>
                <a:spcPct val="0"/>
              </a:spcBef>
            </a:pPr>
            <a:endParaRPr lang="it-IT" altLang="it-IT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Organizzazioni Non 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Governative (ONG)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72431" y="1555041"/>
            <a:ext cx="28739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 </a:t>
            </a: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Organismi internazionali 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 ed europei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Strutture diplomatiche, 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Servizi ed amministrazioni 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pubbliche </a:t>
            </a:r>
          </a:p>
          <a:p>
            <a:pPr algn="ctr">
              <a:spcBef>
                <a:spcPct val="0"/>
              </a:spcBef>
            </a:pPr>
            <a:endParaRPr lang="it-IT" altLang="it-IT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Carriera diplomatica</a:t>
            </a:r>
          </a:p>
          <a:p>
            <a:pPr algn="ctr">
              <a:spcBef>
                <a:spcPct val="0"/>
              </a:spcBef>
            </a:pPr>
            <a:endParaRPr lang="it-IT" altLang="it-IT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Cooperazione allo sviluppo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         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Attività pubblicistica</a:t>
            </a:r>
          </a:p>
          <a:p>
            <a:pPr algn="ctr">
              <a:spcBef>
                <a:spcPct val="0"/>
              </a:spcBef>
            </a:pPr>
            <a:endParaRPr lang="it-IT" altLang="it-IT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Pubbliche relazioni 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60" y="3778298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48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6DA59E7-AF31-BC4D-9763-FC33EDAB39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F3EE982C-6763-E344-93F0-7FE5E4E2F474}"/>
              </a:ext>
            </a:extLst>
          </p:cNvPr>
          <p:cNvSpPr/>
          <p:nvPr/>
        </p:nvSpPr>
        <p:spPr>
          <a:xfrm>
            <a:off x="1175657" y="3251708"/>
            <a:ext cx="1585356" cy="1585356"/>
          </a:xfrm>
          <a:prstGeom prst="ellipse">
            <a:avLst/>
          </a:prstGeom>
          <a:solidFill>
            <a:srgbClr val="1A9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i="1" dirty="0">
              <a:solidFill>
                <a:schemeClr val="bg1"/>
              </a:solidFill>
              <a:latin typeface="Fira Sans Medium" panose="020B0503050000020004" pitchFamily="34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F242548B-ED07-504D-AE62-6FECA86FB840}"/>
              </a:ext>
            </a:extLst>
          </p:cNvPr>
          <p:cNvSpPr/>
          <p:nvPr/>
        </p:nvSpPr>
        <p:spPr>
          <a:xfrm>
            <a:off x="3779322" y="3251708"/>
            <a:ext cx="1585356" cy="1585356"/>
          </a:xfrm>
          <a:prstGeom prst="ellipse">
            <a:avLst/>
          </a:prstGeom>
          <a:solidFill>
            <a:srgbClr val="1A9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i="1" dirty="0">
              <a:solidFill>
                <a:schemeClr val="bg1"/>
              </a:solidFill>
              <a:latin typeface="Fira Sans Medium" panose="020B05030500000200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2A3602C9-1AA5-004B-A7EF-960F690CFCAD}"/>
              </a:ext>
            </a:extLst>
          </p:cNvPr>
          <p:cNvSpPr/>
          <p:nvPr/>
        </p:nvSpPr>
        <p:spPr>
          <a:xfrm>
            <a:off x="6382987" y="3251708"/>
            <a:ext cx="1585356" cy="1585356"/>
          </a:xfrm>
          <a:prstGeom prst="ellipse">
            <a:avLst/>
          </a:prstGeom>
          <a:solidFill>
            <a:srgbClr val="1A9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i="1" dirty="0">
              <a:solidFill>
                <a:schemeClr val="bg1"/>
              </a:solidFill>
              <a:latin typeface="Fira Sans Medium" panose="020B05030500000200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8" y="3251708"/>
            <a:ext cx="2895600" cy="235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95" y="3251708"/>
            <a:ext cx="2562225" cy="235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11" y="3251708"/>
            <a:ext cx="1969929" cy="235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20" y="3251707"/>
            <a:ext cx="1199991" cy="235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859185" y="24499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004F8A"/>
                </a:solidFill>
                <a:latin typeface="Roboto Slab" panose="020B0604020202020204" charset="0"/>
                <a:ea typeface="Roboto Slab" panose="020B0604020202020204" charset="0"/>
              </a:rPr>
              <a:t>Programma </a:t>
            </a:r>
            <a:r>
              <a:rPr lang="it-IT" altLang="it-IT" b="1" dirty="0" err="1">
                <a:solidFill>
                  <a:srgbClr val="004F8A"/>
                </a:solidFill>
                <a:latin typeface="Roboto Slab" panose="020B0604020202020204" charset="0"/>
                <a:ea typeface="Roboto Slab" panose="020B0604020202020204" charset="0"/>
              </a:rPr>
              <a:t>ERASMUSplus</a:t>
            </a:r>
            <a:r>
              <a:rPr lang="it-IT" altLang="it-IT" b="1" dirty="0">
                <a:solidFill>
                  <a:srgbClr val="004F8A"/>
                </a:solidFill>
                <a:latin typeface="Roboto Slab" panose="020B0604020202020204" charset="0"/>
                <a:ea typeface="Roboto Slab" panose="020B0604020202020204" charset="0"/>
              </a:rPr>
              <a:t> – 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004F8A"/>
                </a:solidFill>
                <a:latin typeface="Roboto Slab" panose="020B0604020202020204" charset="0"/>
                <a:ea typeface="Roboto Slab" panose="020B0604020202020204" charset="0"/>
              </a:rPr>
              <a:t>Unione Europea</a:t>
            </a:r>
            <a:br>
              <a:rPr lang="it-IT" altLang="it-IT" b="1" dirty="0">
                <a:solidFill>
                  <a:srgbClr val="004F8A"/>
                </a:solidFill>
                <a:latin typeface="Roboto Slab" panose="020B0604020202020204" charset="0"/>
                <a:ea typeface="Roboto Slab" panose="020B0604020202020204" charset="0"/>
              </a:rPr>
            </a:br>
            <a:r>
              <a:rPr lang="it-IT" altLang="it-IT" b="1" dirty="0">
                <a:solidFill>
                  <a:srgbClr val="004F8A"/>
                </a:solidFill>
                <a:latin typeface="Roboto Slab" panose="020B0604020202020204" charset="0"/>
                <a:ea typeface="Roboto Slab" panose="020B0604020202020204" charset="0"/>
              </a:rPr>
              <a:t>Opportunità di soggiorni all’estero 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004F8A"/>
                </a:solidFill>
                <a:latin typeface="Roboto Slab" panose="020B0604020202020204" charset="0"/>
                <a:ea typeface="Roboto Slab" panose="020B0604020202020204" charset="0"/>
              </a:rPr>
              <a:t>per studio e per tirocinio</a:t>
            </a:r>
            <a:br>
              <a:rPr lang="it-IT" altLang="it-IT" b="1" dirty="0">
                <a:solidFill>
                  <a:srgbClr val="004F8A"/>
                </a:solidFill>
                <a:latin typeface="Roboto Slab" panose="020B0604020202020204" charset="0"/>
                <a:ea typeface="Roboto Slab" panose="020B0604020202020204" charset="0"/>
              </a:rPr>
            </a:br>
            <a:r>
              <a:rPr lang="it-IT" altLang="it-IT" b="1" dirty="0">
                <a:solidFill>
                  <a:srgbClr val="004F8A"/>
                </a:solidFill>
                <a:latin typeface="Roboto Slab" panose="020B0604020202020204" charset="0"/>
                <a:ea typeface="Roboto Slab" panose="020B0604020202020204" charset="0"/>
              </a:rPr>
              <a:t>Una rete di 42 sedi universitarie 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004F8A"/>
                </a:solidFill>
                <a:latin typeface="Roboto Slab" panose="020B0604020202020204" charset="0"/>
                <a:ea typeface="Roboto Slab" panose="020B0604020202020204" charset="0"/>
              </a:rPr>
              <a:t>in 14 Paesi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6000" y="22375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2250"/>
              </a:spcBef>
            </a:pPr>
            <a:r>
              <a:rPr lang="it-IT" altLang="it-IT" b="1" dirty="0">
                <a:solidFill>
                  <a:srgbClr val="004F8A"/>
                </a:solidFill>
                <a:latin typeface="Roboto Slab" panose="020B0604020202020204" charset="0"/>
                <a:ea typeface="Roboto Slab" panose="020B0604020202020204" charset="0"/>
              </a:rPr>
              <a:t>Al DISPI si studia usando le nuove tecnologie senza dimenticare gli “antichi strumenti”</a:t>
            </a:r>
          </a:p>
        </p:txBody>
      </p:sp>
      <p:sp>
        <p:nvSpPr>
          <p:cNvPr id="4" name="Rettangolo 3"/>
          <p:cNvSpPr/>
          <p:nvPr/>
        </p:nvSpPr>
        <p:spPr>
          <a:xfrm>
            <a:off x="120568" y="2263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25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accent5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I tutor di accoglienza e i tutor didattici sono a disposizione dei nostri studenti per aiutarli nel loro inserimento e nel loro percorso di studi, anche grazie alle attività laboratoriali </a:t>
            </a:r>
            <a:r>
              <a:rPr lang="it-IT" altLang="it-IT" b="1" dirty="0" err="1">
                <a:solidFill>
                  <a:schemeClr val="accent5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creditizzate</a:t>
            </a:r>
            <a:r>
              <a:rPr lang="it-IT" altLang="it-IT" b="1" dirty="0">
                <a:solidFill>
                  <a:schemeClr val="accent5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del «Progetto matricole»</a:t>
            </a:r>
          </a:p>
        </p:txBody>
      </p:sp>
    </p:spTree>
    <p:extLst>
      <p:ext uri="{BB962C8B-B14F-4D97-AF65-F5344CB8AC3E}">
        <p14:creationId xmlns:p14="http://schemas.microsoft.com/office/powerpoint/2010/main" val="102514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9EAE9-98F0-0A46-9326-81E8D3893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237" y="1257300"/>
            <a:ext cx="7825947" cy="5229225"/>
          </a:xfrm>
        </p:spPr>
        <p:txBody>
          <a:bodyPr>
            <a:noAutofit/>
          </a:bodyPr>
          <a:lstStyle/>
          <a:p>
            <a:pPr algn="ctr"/>
            <a:r>
              <a:rPr lang="it-IT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DELL’OFFERTA FORMATIVA DEI NOSTRI </a:t>
            </a:r>
            <a:br>
              <a:rPr lang="it-IT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CORSI DI LAUREA TRIENNALI</a:t>
            </a:r>
          </a:p>
        </p:txBody>
      </p:sp>
    </p:spTree>
    <p:extLst>
      <p:ext uri="{BB962C8B-B14F-4D97-AF65-F5344CB8AC3E}">
        <p14:creationId xmlns:p14="http://schemas.microsoft.com/office/powerpoint/2010/main" val="1817072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6DA59E7-AF31-BC4D-9763-FC33EDAB39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4098" name="Picture 2" descr="Albergo dei Poveri (Genova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1602751"/>
            <a:ext cx="3901441" cy="47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'Albergo dei Poveri, ora sede universitaria, è uno spazi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71" y="245114"/>
            <a:ext cx="4624389" cy="475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olo 2">
            <a:extLst>
              <a:ext uri="{FF2B5EF4-FFF2-40B4-BE49-F238E27FC236}">
                <a16:creationId xmlns:a16="http://schemas.microsoft.com/office/drawing/2014/main" id="{B87BB5BF-F4E9-F042-B490-25B7B151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605" y="5377500"/>
            <a:ext cx="4084320" cy="1114740"/>
          </a:xfrm>
        </p:spPr>
        <p:txBody>
          <a:bodyPr/>
          <a:lstStyle/>
          <a:p>
            <a:pPr algn="ctr"/>
            <a:r>
              <a:rPr lang="it-IT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governare il futuro</a:t>
            </a:r>
          </a:p>
        </p:txBody>
      </p:sp>
      <p:sp>
        <p:nvSpPr>
          <p:cNvPr id="14" name="Titolo 2">
            <a:extLst>
              <a:ext uri="{FF2B5EF4-FFF2-40B4-BE49-F238E27FC236}">
                <a16:creationId xmlns:a16="http://schemas.microsoft.com/office/drawing/2014/main" id="{B87BB5BF-F4E9-F042-B490-25B7B151985F}"/>
              </a:ext>
            </a:extLst>
          </p:cNvPr>
          <p:cNvSpPr txBox="1">
            <a:spLocks/>
          </p:cNvSpPr>
          <p:nvPr/>
        </p:nvSpPr>
        <p:spPr>
          <a:xfrm>
            <a:off x="91439" y="245114"/>
            <a:ext cx="4084320" cy="1071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36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Dispi</a:t>
            </a:r>
            <a:br>
              <a:rPr lang="it-IT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aspetta</a:t>
            </a:r>
          </a:p>
        </p:txBody>
      </p:sp>
    </p:spTree>
    <p:extLst>
      <p:ext uri="{BB962C8B-B14F-4D97-AF65-F5344CB8AC3E}">
        <p14:creationId xmlns:p14="http://schemas.microsoft.com/office/powerpoint/2010/main" val="236979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5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8F567D5-6E0D-3649-B7E3-39C14D20D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237" y="1993691"/>
            <a:ext cx="7825947" cy="203204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ClrTx/>
            </a:pPr>
            <a:br>
              <a:rPr lang="it-IT" altLang="it-IT" sz="60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br>
              <a:rPr lang="it-IT" altLang="it-IT" sz="60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it-IT" altLang="it-IT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 tempi cambiano </a:t>
            </a:r>
            <a:br>
              <a:rPr lang="it-IT" altLang="it-IT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it-IT" altLang="it-IT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 noi con loro. </a:t>
            </a:r>
            <a:br>
              <a:rPr lang="it-IT" altLang="it-IT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it-IT" altLang="it-IT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Per voi il DISPI</a:t>
            </a:r>
            <a:br>
              <a:rPr lang="it-IT" altLang="it-IT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it-IT" altLang="it-IT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cambia volto.</a:t>
            </a:r>
            <a:br>
              <a:rPr lang="it-IT" altLang="it-IT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it-IT" altLang="it-IT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Nuovi Curricula, nuove materie, nuove opportunità</a:t>
            </a:r>
          </a:p>
        </p:txBody>
      </p:sp>
    </p:spTree>
    <p:extLst>
      <p:ext uri="{BB962C8B-B14F-4D97-AF65-F5344CB8AC3E}">
        <p14:creationId xmlns:p14="http://schemas.microsoft.com/office/powerpoint/2010/main" val="378860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312EAA9-383D-3C47-B5D7-939E05AB9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5031"/>
            <a:ext cx="7886700" cy="4299855"/>
          </a:xfrm>
        </p:spPr>
        <p:txBody>
          <a:bodyPr>
            <a:noAutofit/>
          </a:bodyPr>
          <a:lstStyle/>
          <a:p>
            <a:endParaRPr lang="it-IT" altLang="it-IT" dirty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altLang="it-IT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nostri Corsi di Laurea Triennali hanno l’obiettivo di </a:t>
            </a:r>
            <a:r>
              <a:rPr lang="it-IT" altLang="it-IT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ornire agli studenti gli strumenti critici e tecnici per un’analisi degli aspetti storici, economici, giuridici e sociali del processo di integrazione europea, nonché dei processi di globalizzazione e dei loro legami con i problemi dello sviluppo mondiale; di fornire competenze di metodo e conoscenze utili a sviluppare la comunicazione politica e istituzionale, a comprendere e interpretare le dinamiche socio-politiche contemporanee e ad incidere su di esse in ambito locale, nazionale e internazionale, a gestire la </a:t>
            </a:r>
            <a:r>
              <a:rPr lang="it-IT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delle istituzioni pubbliche e delle organizzazioni impegnate nella progettazione e nel sostegno di iniziative di promozione dello sviluppo economico, sociale e civile delle </a:t>
            </a:r>
            <a:r>
              <a:rPr lang="it-IT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comunità umane.   </a:t>
            </a:r>
            <a:br>
              <a:rPr lang="it-IT" alt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80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7B6F00A-ED98-374D-A77E-D963C5F2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000" dirty="0">
                <a:solidFill>
                  <a:srgbClr val="004F8A"/>
                </a:solidFill>
              </a:rPr>
              <a:t>   I NOSTRI CORSI di LAUREA TRIENNALE</a:t>
            </a:r>
            <a:br>
              <a:rPr lang="it-IT" altLang="it-IT" dirty="0">
                <a:solidFill>
                  <a:srgbClr val="004F8A"/>
                </a:solidFill>
              </a:rPr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F3D1F5-AD70-BE43-9175-A167253EB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5</a:t>
            </a:fld>
            <a:endParaRPr lang="it-IT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558977" y="1141418"/>
            <a:ext cx="6355830" cy="5557838"/>
            <a:chOff x="123" y="804"/>
            <a:chExt cx="2314" cy="351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804"/>
              <a:ext cx="2314" cy="3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35" y="817"/>
              <a:ext cx="2290" cy="3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5" name="Rettangolo 4"/>
          <p:cNvSpPr/>
          <p:nvPr/>
        </p:nvSpPr>
        <p:spPr>
          <a:xfrm>
            <a:off x="2875060" y="1325026"/>
            <a:ext cx="3393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100000"/>
              <a:defRPr/>
            </a:pPr>
            <a:r>
              <a:rPr lang="it-IT" altLang="it-IT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Lauree triennali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869440" y="1128370"/>
            <a:ext cx="5740400" cy="446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50"/>
              </a:spcBef>
            </a:pPr>
            <a:endParaRPr lang="it-IT" altLang="it-IT" sz="2400" dirty="0"/>
          </a:p>
          <a:p>
            <a:pPr>
              <a:spcBef>
                <a:spcPts val="1250"/>
              </a:spcBef>
            </a:pPr>
            <a:endParaRPr lang="it-IT" alt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1250"/>
              </a:spcBef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Scienze Internazionali e          Diplomatiche (SID)</a:t>
            </a:r>
          </a:p>
          <a:p>
            <a:pPr>
              <a:spcBef>
                <a:spcPts val="1250"/>
              </a:spcBef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Scienze dell’Amministrazione  e della Politica  (SAP)</a:t>
            </a:r>
          </a:p>
          <a:p>
            <a:pPr>
              <a:spcBef>
                <a:spcPts val="1250"/>
              </a:spcBef>
            </a:pPr>
            <a:endParaRPr lang="it-IT" altLang="it-IT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50"/>
              </a:spcBef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Curricula per SAP:</a:t>
            </a:r>
          </a:p>
          <a:p>
            <a:pPr marL="342900" indent="-342900">
              <a:spcBef>
                <a:spcPts val="1250"/>
              </a:spcBef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Scienze della politica</a:t>
            </a:r>
          </a:p>
          <a:p>
            <a:pPr marL="342900" indent="-342900">
              <a:spcBef>
                <a:spcPts val="1250"/>
              </a:spcBef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Scienze dell’amministrazione</a:t>
            </a:r>
          </a:p>
        </p:txBody>
      </p:sp>
    </p:spTree>
    <p:extLst>
      <p:ext uri="{BB962C8B-B14F-4D97-AF65-F5344CB8AC3E}">
        <p14:creationId xmlns:p14="http://schemas.microsoft.com/office/powerpoint/2010/main" val="396218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01C6C4-864C-C048-BB32-8A0EEAE7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9B3DBB1-FBD7-B44F-B024-840F1697A8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3856" y="4215865"/>
            <a:ext cx="7886700" cy="429888"/>
          </a:xfrm>
        </p:spPr>
        <p:txBody>
          <a:bodyPr/>
          <a:lstStyle/>
          <a:p>
            <a:endParaRPr lang="it-IT" sz="1400" b="1" i="0" dirty="0">
              <a:solidFill>
                <a:schemeClr val="bg2">
                  <a:lumMod val="10000"/>
                </a:schemeClr>
              </a:solidFill>
            </a:endParaRPr>
          </a:p>
          <a:p>
            <a:endParaRPr lang="it-IT" sz="1400" b="1" i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1400" b="1" i="0" dirty="0">
                <a:solidFill>
                  <a:schemeClr val="accent5">
                    <a:lumMod val="50000"/>
                  </a:schemeClr>
                </a:solidFill>
              </a:rPr>
              <a:t>Albergo dei Poveri,</a:t>
            </a:r>
          </a:p>
          <a:p>
            <a:r>
              <a:rPr lang="it-IT" sz="1400" b="1" i="0" dirty="0">
                <a:solidFill>
                  <a:schemeClr val="accent5">
                    <a:lumMod val="50000"/>
                  </a:schemeClr>
                </a:solidFill>
              </a:rPr>
              <a:t>sede del Dipartimento </a:t>
            </a:r>
          </a:p>
          <a:p>
            <a:r>
              <a:rPr lang="it-IT" sz="1400" b="1" i="0" dirty="0">
                <a:solidFill>
                  <a:schemeClr val="accent5">
                    <a:lumMod val="50000"/>
                  </a:schemeClr>
                </a:solidFill>
              </a:rPr>
              <a:t>di Scienze Politiche e</a:t>
            </a:r>
          </a:p>
          <a:p>
            <a:r>
              <a:rPr lang="it-IT" sz="1400" b="1" i="0" dirty="0">
                <a:solidFill>
                  <a:schemeClr val="accent5">
                    <a:lumMod val="50000"/>
                  </a:schemeClr>
                </a:solidFill>
              </a:rPr>
              <a:t>Internazionali</a:t>
            </a:r>
          </a:p>
          <a:p>
            <a:endParaRPr lang="it-IT" sz="1400" b="1" i="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1400" b="1" i="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1400" b="1" i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1400" b="1" i="0" dirty="0">
                <a:solidFill>
                  <a:schemeClr val="accent5">
                    <a:lumMod val="50000"/>
                  </a:schemeClr>
                </a:solidFill>
              </a:rPr>
              <a:t>              Veduta del </a:t>
            </a:r>
          </a:p>
          <a:p>
            <a:r>
              <a:rPr lang="it-IT" sz="1400" b="1" i="0" dirty="0">
                <a:solidFill>
                  <a:schemeClr val="accent5">
                    <a:lumMod val="50000"/>
                  </a:schemeClr>
                </a:solidFill>
              </a:rPr>
              <a:t>              Porto Antico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B1225-25C2-B240-9833-49A7D7C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9" r="33109"/>
          <a:stretch>
            <a:fillRect/>
          </a:stretch>
        </p:blipFill>
        <p:spPr bwMode="auto">
          <a:xfrm>
            <a:off x="628650" y="266919"/>
            <a:ext cx="7976640" cy="299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95" y="3365038"/>
            <a:ext cx="6311795" cy="317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4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A2EFBE-800C-F848-9160-144C74BC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" y="680562"/>
            <a:ext cx="8834438" cy="19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09562" y="203815"/>
            <a:ext cx="876331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b="1" dirty="0">
                <a:solidFill>
                  <a:schemeClr val="accent5">
                    <a:lumMod val="50000"/>
                  </a:schemeClr>
                </a:solidFill>
              </a:rPr>
              <a:t>Albergo dei Poveri, interno della Biblioteca del </a:t>
            </a:r>
            <a:r>
              <a:rPr lang="it-IT" sz="1900" b="1" dirty="0" err="1">
                <a:solidFill>
                  <a:schemeClr val="accent5">
                    <a:lumMod val="50000"/>
                  </a:schemeClr>
                </a:solidFill>
              </a:rPr>
              <a:t>Dispi</a:t>
            </a:r>
            <a:endParaRPr lang="it-IT" sz="1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115743"/>
              </p:ext>
            </p:extLst>
          </p:nvPr>
        </p:nvGraphicFramePr>
        <p:xfrm>
          <a:off x="167321" y="2682825"/>
          <a:ext cx="2423479" cy="3673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3" imgW="5076190" imgH="7621064" progId="Paint.Picture">
                  <p:embed/>
                </p:oleObj>
              </mc:Choice>
              <mc:Fallback>
                <p:oleObj name="Immagine bitmap" r:id="rId3" imgW="5076190" imgH="7621064" progId="Paint.Picture">
                  <p:embed/>
                  <p:pic>
                    <p:nvPicPr>
                      <p:cNvPr id="4505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1" y="2682825"/>
                        <a:ext cx="2423479" cy="3673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16628"/>
              </p:ext>
            </p:extLst>
          </p:nvPr>
        </p:nvGraphicFramePr>
        <p:xfrm>
          <a:off x="6573520" y="2682826"/>
          <a:ext cx="2428240" cy="3673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5" imgW="5076190" imgH="7621064" progId="Paint.Picture">
                  <p:embed/>
                </p:oleObj>
              </mc:Choice>
              <mc:Fallback>
                <p:oleObj name="Immagine bitmap" r:id="rId5" imgW="5076190" imgH="7621064" progId="Paint.Picture">
                  <p:embed/>
                  <p:pic>
                    <p:nvPicPr>
                      <p:cNvPr id="450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520" y="2682826"/>
                        <a:ext cx="2428240" cy="3673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414323"/>
              </p:ext>
            </p:extLst>
          </p:nvPr>
        </p:nvGraphicFramePr>
        <p:xfrm>
          <a:off x="2706369" y="2682825"/>
          <a:ext cx="3751581" cy="3673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7" imgW="7621064" imgH="5076190" progId="Paint.Picture">
                  <p:embed/>
                </p:oleObj>
              </mc:Choice>
              <mc:Fallback>
                <p:oleObj name="Immagine bitmap" r:id="rId7" imgW="7621064" imgH="5076190" progId="Paint.Picture">
                  <p:embed/>
                  <p:pic>
                    <p:nvPicPr>
                      <p:cNvPr id="430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369" y="2682825"/>
                        <a:ext cx="3751581" cy="3673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40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75865-199C-1948-9F9D-60D137EB0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4FA6CF46-9BB8-B748-9CFD-4C9E9FB7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1328"/>
            <a:ext cx="8961120" cy="421059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Materie del I anno Laurea Scienze Internazionali e Diplomatiche</a:t>
            </a:r>
          </a:p>
        </p:txBody>
      </p:sp>
      <p:graphicFrame>
        <p:nvGraphicFramePr>
          <p:cNvPr id="9" name="Segnaposto tabella 8">
            <a:extLst>
              <a:ext uri="{FF2B5EF4-FFF2-40B4-BE49-F238E27FC236}">
                <a16:creationId xmlns:a16="http://schemas.microsoft.com/office/drawing/2014/main" id="{11853B2D-6FE4-8744-80C0-43C07B22F103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3824971193"/>
              </p:ext>
            </p:extLst>
          </p:nvPr>
        </p:nvGraphicFramePr>
        <p:xfrm>
          <a:off x="229402" y="725515"/>
          <a:ext cx="8685196" cy="535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421">
                  <a:extLst>
                    <a:ext uri="{9D8B030D-6E8A-4147-A177-3AD203B41FA5}">
                      <a16:colId xmlns:a16="http://schemas.microsoft.com/office/drawing/2014/main" val="1605937553"/>
                    </a:ext>
                  </a:extLst>
                </a:gridCol>
                <a:gridCol w="6588042">
                  <a:extLst>
                    <a:ext uri="{9D8B030D-6E8A-4147-A177-3AD203B41FA5}">
                      <a16:colId xmlns:a16="http://schemas.microsoft.com/office/drawing/2014/main" val="1995014966"/>
                    </a:ext>
                  </a:extLst>
                </a:gridCol>
                <a:gridCol w="1103613">
                  <a:extLst>
                    <a:ext uri="{9D8B030D-6E8A-4147-A177-3AD203B41FA5}">
                      <a16:colId xmlns:a16="http://schemas.microsoft.com/office/drawing/2014/main" val="4783823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30146699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58873990"/>
                    </a:ext>
                  </a:extLst>
                </a:gridCol>
              </a:tblGrid>
              <a:tr h="102062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Corsi di Laurea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Scienze</a:t>
                      </a:r>
                      <a:r>
                        <a:rPr lang="it-IT" sz="140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 Internazionali e Diplomatiche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CFU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86640"/>
                  </a:ext>
                </a:extLst>
              </a:tr>
              <a:tr h="611196"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I anno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Istituzioni di diritto pubblico</a:t>
                      </a:r>
                      <a:r>
                        <a:rPr lang="it-IT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793"/>
                  </a:ext>
                </a:extLst>
              </a:tr>
              <a:tr h="436569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moderna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88004"/>
                  </a:ext>
                </a:extLst>
              </a:tr>
              <a:tr h="611196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delle dottrine politiche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90861"/>
                  </a:ext>
                </a:extLst>
              </a:tr>
              <a:tr h="618473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Lingua straniera A (a scelta tra Langue, culture et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francophones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I; Language, culture and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English-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speaking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I; Lengua, cultura e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instituciones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Países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hispanófonos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I, Lingua Tedesca I)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Lingua straniera B (a scelta tra Langue, culture et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francophones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Language, culture and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English-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speaking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Lengua, cultura e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instituciones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Países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hispanófonos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Tedesco)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b="0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87905"/>
                  </a:ext>
                </a:extLst>
              </a:tr>
              <a:tr h="618473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Economia politica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b="0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9495"/>
                  </a:ext>
                </a:extLst>
              </a:tr>
              <a:tr h="1114318">
                <a:tc>
                  <a:txBody>
                    <a:bodyPr/>
                    <a:lstStyle/>
                    <a:p>
                      <a:pPr algn="ctr"/>
                      <a:endParaRPr lang="it-IT" sz="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Sociologia</a:t>
                      </a:r>
                      <a:endParaRPr lang="it-IT" sz="12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ira Sans" panose="020B05030500000200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1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72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75865-199C-1948-9F9D-60D137EB0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4FA6CF46-9BB8-B748-9CFD-4C9E9FB7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1328"/>
            <a:ext cx="8961120" cy="421059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Materie del II anno Laurea Scienze Internazionali e Diplomatiche</a:t>
            </a:r>
          </a:p>
        </p:txBody>
      </p:sp>
      <p:graphicFrame>
        <p:nvGraphicFramePr>
          <p:cNvPr id="9" name="Segnaposto tabella 8">
            <a:extLst>
              <a:ext uri="{FF2B5EF4-FFF2-40B4-BE49-F238E27FC236}">
                <a16:creationId xmlns:a16="http://schemas.microsoft.com/office/drawing/2014/main" id="{11853B2D-6FE4-8744-80C0-43C07B22F103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3018331042"/>
              </p:ext>
            </p:extLst>
          </p:nvPr>
        </p:nvGraphicFramePr>
        <p:xfrm>
          <a:off x="229402" y="735530"/>
          <a:ext cx="8685196" cy="538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421">
                  <a:extLst>
                    <a:ext uri="{9D8B030D-6E8A-4147-A177-3AD203B41FA5}">
                      <a16:colId xmlns:a16="http://schemas.microsoft.com/office/drawing/2014/main" val="1605937553"/>
                    </a:ext>
                  </a:extLst>
                </a:gridCol>
                <a:gridCol w="6334042">
                  <a:extLst>
                    <a:ext uri="{9D8B030D-6E8A-4147-A177-3AD203B41FA5}">
                      <a16:colId xmlns:a16="http://schemas.microsoft.com/office/drawing/2014/main" val="1995014966"/>
                    </a:ext>
                  </a:extLst>
                </a:gridCol>
                <a:gridCol w="1357613">
                  <a:extLst>
                    <a:ext uri="{9D8B030D-6E8A-4147-A177-3AD203B41FA5}">
                      <a16:colId xmlns:a16="http://schemas.microsoft.com/office/drawing/2014/main" val="4783823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30146699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58873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Corsi di Laurea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Scienze</a:t>
                      </a:r>
                      <a:r>
                        <a:rPr lang="it-IT" sz="140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 Internazionali e Diplomatiche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baseline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CFU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86640"/>
                  </a:ext>
                </a:extLst>
              </a:tr>
              <a:tr h="611196"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dirty="0">
                          <a:solidFill>
                            <a:schemeClr val="bg1"/>
                          </a:solidFill>
                          <a:latin typeface="Fira Sans Medium" panose="020B0503050000020004" pitchFamily="34" charset="0"/>
                        </a:rPr>
                        <a:t>II anno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Internazionale</a:t>
                      </a:r>
                      <a:r>
                        <a:rPr lang="it-IT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793"/>
                  </a:ext>
                </a:extLst>
              </a:tr>
              <a:tr h="436569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Contemporanea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88004"/>
                  </a:ext>
                </a:extLst>
              </a:tr>
              <a:tr h="611196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Diritto Costituzionale Comparato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90861"/>
                  </a:ext>
                </a:extLst>
              </a:tr>
              <a:tr h="618473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Lingua straniera A (a scelta tra Langue, culture et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francophones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II; Language, culture and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English-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speaking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II; Lengua, cultura e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instituciones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Países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hispanófonos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II, Lingua Tedesca II)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Lingua straniera B (a scelta tra Langue, culture et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francophones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Language, culture and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English-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speaking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Lengua, cultura e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instituciones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Países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hispanófonos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e Tedesco)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it-IT" sz="1100" b="0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87905"/>
                  </a:ext>
                </a:extLst>
              </a:tr>
              <a:tr h="618473">
                <a:tc>
                  <a:txBody>
                    <a:bodyPr/>
                    <a:lstStyle/>
                    <a:p>
                      <a:pPr algn="ctr"/>
                      <a:endParaRPr lang="it-IT" sz="1000" b="0" i="0" dirty="0">
                        <a:solidFill>
                          <a:schemeClr val="bg1"/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Politica Economica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it-IT" sz="1100" b="0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9495"/>
                  </a:ext>
                </a:extLst>
              </a:tr>
              <a:tr h="1114318">
                <a:tc>
                  <a:txBody>
                    <a:bodyPr/>
                    <a:lstStyle/>
                    <a:p>
                      <a:pPr algn="ctr"/>
                      <a:endParaRPr lang="it-IT" sz="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 Medium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Scienza Politica</a:t>
                      </a:r>
                      <a:endParaRPr lang="it-IT" sz="12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ira Sans" panose="020B05030500000200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ira Sans" panose="020B05030500000200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1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937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UniGe">
      <a:dk1>
        <a:srgbClr val="262626"/>
      </a:dk1>
      <a:lt1>
        <a:srgbClr val="FFFFFF"/>
      </a:lt1>
      <a:dk2>
        <a:srgbClr val="44546A"/>
      </a:dk2>
      <a:lt2>
        <a:srgbClr val="E7E6E6"/>
      </a:lt2>
      <a:accent1>
        <a:srgbClr val="1A9BFC"/>
      </a:accent1>
      <a:accent2>
        <a:srgbClr val="1A9BFC"/>
      </a:accent2>
      <a:accent3>
        <a:srgbClr val="1A9BFC"/>
      </a:accent3>
      <a:accent4>
        <a:srgbClr val="1A9BFC"/>
      </a:accent4>
      <a:accent5>
        <a:srgbClr val="1A9BFC"/>
      </a:accent5>
      <a:accent6>
        <a:srgbClr val="002677"/>
      </a:accent6>
      <a:hlink>
        <a:srgbClr val="1A9BFC"/>
      </a:hlink>
      <a:folHlink>
        <a:srgbClr val="00D7FC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indent="0" algn="l">
          <a:buNone/>
          <a:defRPr sz="1050" b="0" i="1" dirty="0" smtClean="0">
            <a:latin typeface="Fira Sans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Unige" id="{6FEE4D7F-0407-D44E-8919-9B8AFB4BF6AE}" vid="{375E3ADD-B494-DD43-A2CA-B6A6E91933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UniGe_presentazione</Template>
  <TotalTime>257</TotalTime>
  <Words>1337</Words>
  <Application>Microsoft Office PowerPoint</Application>
  <PresentationFormat>Presentazione su schermo (4:3)</PresentationFormat>
  <Paragraphs>364</Paragraphs>
  <Slides>21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Fira Sans Medium</vt:lpstr>
      <vt:lpstr>Calibri</vt:lpstr>
      <vt:lpstr>Comic Sans MS</vt:lpstr>
      <vt:lpstr>Fira Sans</vt:lpstr>
      <vt:lpstr>Roboto Slab</vt:lpstr>
      <vt:lpstr>Monotype Corsiva</vt:lpstr>
      <vt:lpstr>Times New Roman</vt:lpstr>
      <vt:lpstr>Arial</vt:lpstr>
      <vt:lpstr>Tema di Office</vt:lpstr>
      <vt:lpstr>Immagine bitmap</vt:lpstr>
      <vt:lpstr>   IL DIPARTIMENTO DI SCIENZE POLITICHE E INTERNAZIONALI (DISPI) dell’Università degli Studi di Genova</vt:lpstr>
      <vt:lpstr>PRESENTAZIONE DELL’OFFERTA FORMATIVA DEI NOSTRI  CORSI DI LAUREA TRIENNALI</vt:lpstr>
      <vt:lpstr>  I tempi cambiano  e noi con loro.  Per voi il DISPI cambia volto. Nuovi Curricula, nuove materie, nuove opportunità</vt:lpstr>
      <vt:lpstr>Presentazione standard di PowerPoint</vt:lpstr>
      <vt:lpstr>   I NOSTRI CORSI di LAUREA TRIENNALE </vt:lpstr>
      <vt:lpstr>Presentazione standard di PowerPoint</vt:lpstr>
      <vt:lpstr>Presentazione standard di PowerPoint</vt:lpstr>
      <vt:lpstr>Materie del I anno Laurea Scienze Internazionali e Diplomatiche</vt:lpstr>
      <vt:lpstr>Materie del II anno Laurea Scienze Internazionali e Diplomatiche</vt:lpstr>
      <vt:lpstr>Materie del III anno Laurea Scienze Internazionali e Diplomatiche</vt:lpstr>
      <vt:lpstr>Materie del I anno Laurea in  Scienze dell’Amministrazione e della Politica</vt:lpstr>
      <vt:lpstr>Materie del II anno Laurea in  Scienze dell’Amministrazione e della Politica</vt:lpstr>
      <vt:lpstr>Materie III anno Laurea in Scienze dell’Amministrazione e della Politica</vt:lpstr>
      <vt:lpstr>                  Aula Informatica</vt:lpstr>
      <vt:lpstr>  Gli studi dove i docenti potranno ricevervi ed aiutarvi nel   vostro percorso e le aule in cui seguirete le lezioni</vt:lpstr>
      <vt:lpstr>Presentazione standard di PowerPoint</vt:lpstr>
      <vt:lpstr>Offerta formativa delle Lauree Triennali </vt:lpstr>
      <vt:lpstr>Possibili sbocchi professionali  delle Lauree Triennali </vt:lpstr>
      <vt:lpstr>Presentazione standard di PowerPoint</vt:lpstr>
      <vt:lpstr>Per governare il futuro</vt:lpstr>
      <vt:lpstr>Presentazione standard di PowerPoint</vt:lpstr>
    </vt:vector>
  </TitlesOfParts>
  <Manager/>
  <Company>Università di Genova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Antonella Bonfa</dc:creator>
  <cp:keywords/>
  <dc:description/>
  <cp:lastModifiedBy>Daniela Tarantino</cp:lastModifiedBy>
  <cp:revision>48</cp:revision>
  <cp:lastPrinted>2019-04-15T13:03:12Z</cp:lastPrinted>
  <dcterms:created xsi:type="dcterms:W3CDTF">2020-05-07T11:23:44Z</dcterms:created>
  <dcterms:modified xsi:type="dcterms:W3CDTF">2024-04-12T14:19:34Z</dcterms:modified>
  <cp:category/>
</cp:coreProperties>
</file>