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256" r:id="rId2"/>
    <p:sldId id="257" r:id="rId3"/>
    <p:sldId id="301" r:id="rId4"/>
    <p:sldId id="302" r:id="rId5"/>
    <p:sldId id="303" r:id="rId6"/>
    <p:sldId id="259" r:id="rId7"/>
    <p:sldId id="313" r:id="rId8"/>
    <p:sldId id="264" r:id="rId9"/>
    <p:sldId id="305" r:id="rId10"/>
    <p:sldId id="304" r:id="rId11"/>
    <p:sldId id="277" r:id="rId12"/>
    <p:sldId id="310" r:id="rId13"/>
    <p:sldId id="311" r:id="rId14"/>
    <p:sldId id="269" r:id="rId15"/>
    <p:sldId id="309" r:id="rId16"/>
    <p:sldId id="307" r:id="rId17"/>
    <p:sldId id="268" r:id="rId18"/>
  </p:sldIdLst>
  <p:sldSz cx="9144000" cy="5143500" type="screen16x9"/>
  <p:notesSz cx="6858000" cy="9144000"/>
  <p:embeddedFontLst>
    <p:embeddedFont>
      <p:font typeface="Big Shoulders Text" panose="020B0604020202020204" charset="0"/>
      <p:regular r:id="rId20"/>
      <p:bold r:id="rId21"/>
    </p:embeddedFont>
    <p:embeddedFont>
      <p:font typeface="Roboto" panose="020B0604020202020204" charset="0"/>
      <p:regular r:id="rId22"/>
      <p:bold r:id="rId23"/>
      <p:italic r:id="rId24"/>
      <p:boldItalic r:id="rId25"/>
    </p:embeddedFont>
    <p:embeddedFont>
      <p:font typeface="Roboto Light"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135166-548F-417C-BEE1-541B57965061}">
  <a:tblStyle styleId="{C3135166-548F-417C-BEE1-541B579650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6"/>
    <p:restoredTop sz="92943"/>
  </p:normalViewPr>
  <p:slideViewPr>
    <p:cSldViewPr snapToGrid="0" snapToObjects="1">
      <p:cViewPr varScale="1">
        <p:scale>
          <a:sx n="78" d="100"/>
          <a:sy n="78" d="100"/>
        </p:scale>
        <p:origin x="10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f1c1ece73_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f1c1ece73_6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Leo</a:t>
            </a:r>
            <a:endParaRPr dirty="0"/>
          </a:p>
        </p:txBody>
      </p:sp>
    </p:spTree>
    <p:extLst>
      <p:ext uri="{BB962C8B-B14F-4D97-AF65-F5344CB8AC3E}">
        <p14:creationId xmlns:p14="http://schemas.microsoft.com/office/powerpoint/2010/main" val="189631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6f1c1ece73_6_3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6f1c1ece73_6_3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6f1c1ece73_6_3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6f1c1ece73_6_3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0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6f1c1ece73_6_3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6f1c1ece73_6_3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597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6f1c1ece73_6_3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6f1c1ece73_6_3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Bea</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6f1c1ece73_6_3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6f1c1ece73_6_3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Bea</a:t>
            </a:r>
            <a:endParaRPr dirty="0"/>
          </a:p>
        </p:txBody>
      </p:sp>
    </p:spTree>
    <p:extLst>
      <p:ext uri="{BB962C8B-B14F-4D97-AF65-F5344CB8AC3E}">
        <p14:creationId xmlns:p14="http://schemas.microsoft.com/office/powerpoint/2010/main" val="125908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6f1c1ece73_6_3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6f1c1ece73_6_3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Bea</a:t>
            </a:r>
            <a:endParaRPr dirty="0"/>
          </a:p>
        </p:txBody>
      </p:sp>
    </p:spTree>
    <p:extLst>
      <p:ext uri="{BB962C8B-B14F-4D97-AF65-F5344CB8AC3E}">
        <p14:creationId xmlns:p14="http://schemas.microsoft.com/office/powerpoint/2010/main" val="409894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g6f1c1ece73_6_3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3" name="Google Shape;1943;g6f1c1ece73_6_3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ed2768a38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ed2768a38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Marta</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ed2768a38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ed2768a38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err="1"/>
              <a:t>Hostin</a:t>
            </a:r>
            <a:endParaRPr dirty="0"/>
          </a:p>
        </p:txBody>
      </p:sp>
    </p:spTree>
    <p:extLst>
      <p:ext uri="{BB962C8B-B14F-4D97-AF65-F5344CB8AC3E}">
        <p14:creationId xmlns:p14="http://schemas.microsoft.com/office/powerpoint/2010/main" val="31736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ed2768a38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ed2768a38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err="1"/>
              <a:t>Hostin</a:t>
            </a:r>
            <a:endParaRPr dirty="0"/>
          </a:p>
        </p:txBody>
      </p:sp>
    </p:spTree>
    <p:extLst>
      <p:ext uri="{BB962C8B-B14F-4D97-AF65-F5344CB8AC3E}">
        <p14:creationId xmlns:p14="http://schemas.microsoft.com/office/powerpoint/2010/main" val="375348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ed2768a38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ed2768a38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err="1"/>
              <a:t>Hostin</a:t>
            </a:r>
            <a:endParaRPr dirty="0"/>
          </a:p>
        </p:txBody>
      </p:sp>
    </p:spTree>
    <p:extLst>
      <p:ext uri="{BB962C8B-B14F-4D97-AF65-F5344CB8AC3E}">
        <p14:creationId xmlns:p14="http://schemas.microsoft.com/office/powerpoint/2010/main" val="36566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ed2768a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ed2768a3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Fra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ed2768a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ed2768a3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Fra</a:t>
            </a:r>
            <a:endParaRPr dirty="0"/>
          </a:p>
        </p:txBody>
      </p:sp>
    </p:spTree>
    <p:extLst>
      <p:ext uri="{BB962C8B-B14F-4D97-AF65-F5344CB8AC3E}">
        <p14:creationId xmlns:p14="http://schemas.microsoft.com/office/powerpoint/2010/main" val="424995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f1c1ece73_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f1c1ece73_6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Leo</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f1c1ece73_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f1c1ece73_6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Leo</a:t>
            </a:r>
            <a:endParaRPr dirty="0"/>
          </a:p>
        </p:txBody>
      </p:sp>
    </p:spTree>
    <p:extLst>
      <p:ext uri="{BB962C8B-B14F-4D97-AF65-F5344CB8AC3E}">
        <p14:creationId xmlns:p14="http://schemas.microsoft.com/office/powerpoint/2010/main" val="126113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45425" y="342975"/>
            <a:ext cx="8450675" cy="4464600"/>
            <a:chOff x="345425" y="342975"/>
            <a:chExt cx="8450675" cy="4464600"/>
          </a:xfrm>
        </p:grpSpPr>
        <p:sp>
          <p:nvSpPr>
            <p:cNvPr id="10" name="Google Shape;10;p2"/>
            <p:cNvSpPr/>
            <p:nvPr/>
          </p:nvSpPr>
          <p:spPr>
            <a:xfrm>
              <a:off x="348100" y="342975"/>
              <a:ext cx="8448000" cy="44646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45425" y="3760618"/>
              <a:ext cx="8448000" cy="606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subTitle" idx="1"/>
          </p:nvPr>
        </p:nvSpPr>
        <p:spPr>
          <a:xfrm>
            <a:off x="1234975" y="3825323"/>
            <a:ext cx="6674100" cy="41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ctrTitle"/>
          </p:nvPr>
        </p:nvSpPr>
        <p:spPr>
          <a:xfrm>
            <a:off x="1520850" y="2117550"/>
            <a:ext cx="6102000" cy="13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LANK_1_1_1">
    <p:bg>
      <p:bgPr>
        <a:solidFill>
          <a:schemeClr val="dk1"/>
        </a:solid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20"/>
        <p:cNvGrpSpPr/>
        <p:nvPr/>
      </p:nvGrpSpPr>
      <p:grpSpPr>
        <a:xfrm>
          <a:off x="0" y="0"/>
          <a:ext cx="0" cy="0"/>
          <a:chOff x="0" y="0"/>
          <a:chExt cx="0" cy="0"/>
        </a:xfrm>
      </p:grpSpPr>
      <p:sp>
        <p:nvSpPr>
          <p:cNvPr id="21" name="Google Shape;21;p4"/>
          <p:cNvSpPr/>
          <p:nvPr/>
        </p:nvSpPr>
        <p:spPr>
          <a:xfrm>
            <a:off x="348100" y="342975"/>
            <a:ext cx="8448000" cy="44646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subTitle" idx="1"/>
          </p:nvPr>
        </p:nvSpPr>
        <p:spPr>
          <a:xfrm>
            <a:off x="2085850" y="2131475"/>
            <a:ext cx="4833000" cy="150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 name="Google Shape;23;p4"/>
          <p:cNvSpPr/>
          <p:nvPr/>
        </p:nvSpPr>
        <p:spPr>
          <a:xfrm>
            <a:off x="345425" y="539150"/>
            <a:ext cx="8448000" cy="606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a:off x="348100" y="342975"/>
            <a:ext cx="8448000" cy="44646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a:off x="345425" y="539150"/>
            <a:ext cx="8448000" cy="606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solidFill>
                  <a:srgbClr val="FEDD8E"/>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8"/>
        <p:cNvGrpSpPr/>
        <p:nvPr/>
      </p:nvGrpSpPr>
      <p:grpSpPr>
        <a:xfrm>
          <a:off x="0" y="0"/>
          <a:ext cx="0" cy="0"/>
          <a:chOff x="0" y="0"/>
          <a:chExt cx="0" cy="0"/>
        </a:xfrm>
      </p:grpSpPr>
      <p:sp>
        <p:nvSpPr>
          <p:cNvPr id="39" name="Google Shape;39;p7"/>
          <p:cNvSpPr/>
          <p:nvPr/>
        </p:nvSpPr>
        <p:spPr>
          <a:xfrm>
            <a:off x="348100" y="342975"/>
            <a:ext cx="8448000" cy="44646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345425" y="539150"/>
            <a:ext cx="8448000" cy="606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400"/>
              <a:buNone/>
              <a:defRPr sz="3000">
                <a:solidFill>
                  <a:schemeClr val="dk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747000" y="1373275"/>
            <a:ext cx="7650000" cy="317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20293B"/>
              </a:buClr>
              <a:buSzPts val="1400"/>
              <a:buFont typeface="Barlow Semi Condensed Light"/>
              <a:buAutoNum type="arabicPeriod"/>
              <a:defRPr sz="1100">
                <a:latin typeface="Roboto"/>
                <a:ea typeface="Roboto"/>
                <a:cs typeface="Roboto"/>
                <a:sym typeface="Roboto"/>
              </a:defRPr>
            </a:lvl1pPr>
            <a:lvl2pPr marL="914400" lvl="1" indent="-317500">
              <a:spcBef>
                <a:spcPts val="1600"/>
              </a:spcBef>
              <a:spcAft>
                <a:spcPts val="0"/>
              </a:spcAft>
              <a:buClr>
                <a:srgbClr val="20293B"/>
              </a:buClr>
              <a:buSzPts val="1400"/>
              <a:buFont typeface="Arial"/>
              <a:buAutoNum type="alphaLcPeriod"/>
              <a:defRPr sz="1200"/>
            </a:lvl2pPr>
            <a:lvl3pPr marL="1371600" lvl="2" indent="-317500">
              <a:spcBef>
                <a:spcPts val="1600"/>
              </a:spcBef>
              <a:spcAft>
                <a:spcPts val="0"/>
              </a:spcAft>
              <a:buClr>
                <a:srgbClr val="20293B"/>
              </a:buClr>
              <a:buSzPts val="1400"/>
              <a:buFont typeface="Arial"/>
              <a:buAutoNum type="romanLcPeriod"/>
              <a:defRPr sz="1200"/>
            </a:lvl3pPr>
            <a:lvl4pPr marL="1828800" lvl="3" indent="-317500">
              <a:spcBef>
                <a:spcPts val="1600"/>
              </a:spcBef>
              <a:spcAft>
                <a:spcPts val="0"/>
              </a:spcAft>
              <a:buClr>
                <a:srgbClr val="20293B"/>
              </a:buClr>
              <a:buSzPts val="1400"/>
              <a:buFont typeface="Arial"/>
              <a:buAutoNum type="arabicPeriod"/>
              <a:defRPr sz="1200"/>
            </a:lvl4pPr>
            <a:lvl5pPr marL="2286000" lvl="4" indent="-317500">
              <a:spcBef>
                <a:spcPts val="1600"/>
              </a:spcBef>
              <a:spcAft>
                <a:spcPts val="0"/>
              </a:spcAft>
              <a:buClr>
                <a:srgbClr val="20293B"/>
              </a:buClr>
              <a:buSzPts val="1400"/>
              <a:buFont typeface="Arial"/>
              <a:buAutoNum type="alphaLcPeriod"/>
              <a:defRPr sz="1200"/>
            </a:lvl5pPr>
            <a:lvl6pPr marL="2743200" lvl="5" indent="-317500">
              <a:spcBef>
                <a:spcPts val="1600"/>
              </a:spcBef>
              <a:spcAft>
                <a:spcPts val="0"/>
              </a:spcAft>
              <a:buClr>
                <a:srgbClr val="20293B"/>
              </a:buClr>
              <a:buSzPts val="1400"/>
              <a:buFont typeface="Arial"/>
              <a:buAutoNum type="romanLcPeriod"/>
              <a:defRPr sz="1200"/>
            </a:lvl6pPr>
            <a:lvl7pPr marL="3200400" lvl="6" indent="-317500">
              <a:spcBef>
                <a:spcPts val="1600"/>
              </a:spcBef>
              <a:spcAft>
                <a:spcPts val="0"/>
              </a:spcAft>
              <a:buClr>
                <a:srgbClr val="20293B"/>
              </a:buClr>
              <a:buSzPts val="1400"/>
              <a:buFont typeface="Arial"/>
              <a:buAutoNum type="arabicPeriod"/>
              <a:defRPr sz="1200"/>
            </a:lvl7pPr>
            <a:lvl8pPr marL="3657600" lvl="7" indent="-317500">
              <a:spcBef>
                <a:spcPts val="1600"/>
              </a:spcBef>
              <a:spcAft>
                <a:spcPts val="0"/>
              </a:spcAft>
              <a:buClr>
                <a:srgbClr val="20293B"/>
              </a:buClr>
              <a:buSzPts val="1400"/>
              <a:buFont typeface="Arial"/>
              <a:buAutoNum type="alphaLcPeriod"/>
              <a:defRPr sz="1200"/>
            </a:lvl8pPr>
            <a:lvl9pPr marL="4114800" lvl="8" indent="-317500">
              <a:spcBef>
                <a:spcPts val="1600"/>
              </a:spcBef>
              <a:spcAft>
                <a:spcPts val="1600"/>
              </a:spcAft>
              <a:buClr>
                <a:srgbClr val="20293B"/>
              </a:buClr>
              <a:buSzPts val="1400"/>
              <a:buFont typeface="Arial"/>
              <a:buAutoNum type="romanLcPeriod"/>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p:nvPr/>
        </p:nvSpPr>
        <p:spPr>
          <a:xfrm>
            <a:off x="348100" y="342975"/>
            <a:ext cx="8448000" cy="44646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1122575" y="1216650"/>
            <a:ext cx="6762300" cy="2710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96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flipH="1">
            <a:off x="5410000" y="342975"/>
            <a:ext cx="3386100" cy="44646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flipH="1">
            <a:off x="348100" y="342975"/>
            <a:ext cx="4715100" cy="44646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hasCustomPrompt="1"/>
          </p:nvPr>
        </p:nvSpPr>
        <p:spPr>
          <a:xfrm flipH="1">
            <a:off x="5844475" y="2648400"/>
            <a:ext cx="2581500" cy="1963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12000">
                <a:solidFill>
                  <a:schemeClr val="lt1"/>
                </a:solidFill>
              </a:defRPr>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r>
              <a:t>xx%</a:t>
            </a:r>
          </a:p>
        </p:txBody>
      </p:sp>
      <p:sp>
        <p:nvSpPr>
          <p:cNvPr id="50" name="Google Shape;50;p9"/>
          <p:cNvSpPr txBox="1">
            <a:spLocks noGrp="1"/>
          </p:cNvSpPr>
          <p:nvPr>
            <p:ph type="title" idx="2"/>
          </p:nvPr>
        </p:nvSpPr>
        <p:spPr>
          <a:xfrm flipH="1">
            <a:off x="718300" y="2812400"/>
            <a:ext cx="38538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51" name="Google Shape;51;p9"/>
          <p:cNvSpPr txBox="1">
            <a:spLocks noGrp="1"/>
          </p:cNvSpPr>
          <p:nvPr>
            <p:ph type="subTitle" idx="1"/>
          </p:nvPr>
        </p:nvSpPr>
        <p:spPr>
          <a:xfrm flipH="1">
            <a:off x="718300" y="3620100"/>
            <a:ext cx="3853800" cy="99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100"/>
              <a:buNone/>
              <a:defRPr sz="1600"/>
            </a:lvl1pPr>
            <a:lvl2pPr lvl="1" algn="r" rtl="0">
              <a:lnSpc>
                <a:spcPct val="100000"/>
              </a:lnSpc>
              <a:spcBef>
                <a:spcPts val="0"/>
              </a:spcBef>
              <a:spcAft>
                <a:spcPts val="0"/>
              </a:spcAft>
              <a:buClr>
                <a:srgbClr val="000000"/>
              </a:buClr>
              <a:buSzPts val="1100"/>
              <a:buNone/>
              <a:defRPr sz="1100">
                <a:solidFill>
                  <a:srgbClr val="000000"/>
                </a:solidFill>
              </a:defRPr>
            </a:lvl2pPr>
            <a:lvl3pPr lvl="2" algn="r" rtl="0">
              <a:lnSpc>
                <a:spcPct val="100000"/>
              </a:lnSpc>
              <a:spcBef>
                <a:spcPts val="0"/>
              </a:spcBef>
              <a:spcAft>
                <a:spcPts val="0"/>
              </a:spcAft>
              <a:buClr>
                <a:srgbClr val="000000"/>
              </a:buClr>
              <a:buSzPts val="1100"/>
              <a:buNone/>
              <a:defRPr sz="1100">
                <a:solidFill>
                  <a:srgbClr val="000000"/>
                </a:solidFill>
              </a:defRPr>
            </a:lvl3pPr>
            <a:lvl4pPr lvl="3" algn="r" rtl="0">
              <a:lnSpc>
                <a:spcPct val="100000"/>
              </a:lnSpc>
              <a:spcBef>
                <a:spcPts val="0"/>
              </a:spcBef>
              <a:spcAft>
                <a:spcPts val="0"/>
              </a:spcAft>
              <a:buClr>
                <a:srgbClr val="000000"/>
              </a:buClr>
              <a:buSzPts val="1100"/>
              <a:buNone/>
              <a:defRPr sz="1100">
                <a:solidFill>
                  <a:srgbClr val="000000"/>
                </a:solidFill>
              </a:defRPr>
            </a:lvl4pPr>
            <a:lvl5pPr lvl="4" algn="r" rtl="0">
              <a:lnSpc>
                <a:spcPct val="100000"/>
              </a:lnSpc>
              <a:spcBef>
                <a:spcPts val="0"/>
              </a:spcBef>
              <a:spcAft>
                <a:spcPts val="0"/>
              </a:spcAft>
              <a:buClr>
                <a:srgbClr val="000000"/>
              </a:buClr>
              <a:buSzPts val="1100"/>
              <a:buNone/>
              <a:defRPr sz="1100">
                <a:solidFill>
                  <a:srgbClr val="000000"/>
                </a:solidFill>
              </a:defRPr>
            </a:lvl5pPr>
            <a:lvl6pPr lvl="5" algn="r" rtl="0">
              <a:lnSpc>
                <a:spcPct val="100000"/>
              </a:lnSpc>
              <a:spcBef>
                <a:spcPts val="0"/>
              </a:spcBef>
              <a:spcAft>
                <a:spcPts val="0"/>
              </a:spcAft>
              <a:buClr>
                <a:srgbClr val="000000"/>
              </a:buClr>
              <a:buSzPts val="1100"/>
              <a:buNone/>
              <a:defRPr sz="1100">
                <a:solidFill>
                  <a:srgbClr val="000000"/>
                </a:solidFill>
              </a:defRPr>
            </a:lvl6pPr>
            <a:lvl7pPr lvl="6" algn="r" rtl="0">
              <a:lnSpc>
                <a:spcPct val="100000"/>
              </a:lnSpc>
              <a:spcBef>
                <a:spcPts val="0"/>
              </a:spcBef>
              <a:spcAft>
                <a:spcPts val="0"/>
              </a:spcAft>
              <a:buClr>
                <a:srgbClr val="000000"/>
              </a:buClr>
              <a:buSzPts val="1100"/>
              <a:buNone/>
              <a:defRPr sz="1100">
                <a:solidFill>
                  <a:srgbClr val="000000"/>
                </a:solidFill>
              </a:defRPr>
            </a:lvl7pPr>
            <a:lvl8pPr lvl="7" algn="r" rtl="0">
              <a:lnSpc>
                <a:spcPct val="100000"/>
              </a:lnSpc>
              <a:spcBef>
                <a:spcPts val="0"/>
              </a:spcBef>
              <a:spcAft>
                <a:spcPts val="0"/>
              </a:spcAft>
              <a:buClr>
                <a:srgbClr val="000000"/>
              </a:buClr>
              <a:buSzPts val="1100"/>
              <a:buNone/>
              <a:defRPr sz="1100">
                <a:solidFill>
                  <a:srgbClr val="000000"/>
                </a:solidFill>
              </a:defRPr>
            </a:lvl8pPr>
            <a:lvl9pPr lvl="8" algn="r" rtl="0">
              <a:lnSpc>
                <a:spcPct val="100000"/>
              </a:lnSpc>
              <a:spcBef>
                <a:spcPts val="0"/>
              </a:spcBef>
              <a:spcAft>
                <a:spcPts val="0"/>
              </a:spcAft>
              <a:buClr>
                <a:srgbClr val="000000"/>
              </a:buClr>
              <a:buSzPts val="1100"/>
              <a:buNone/>
              <a:defRPr sz="1100">
                <a:solidFill>
                  <a:srgbClr val="000000"/>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52"/>
        <p:cNvGrpSpPr/>
        <p:nvPr/>
      </p:nvGrpSpPr>
      <p:grpSpPr>
        <a:xfrm>
          <a:off x="0" y="0"/>
          <a:ext cx="0" cy="0"/>
          <a:chOff x="0" y="0"/>
          <a:chExt cx="0" cy="0"/>
        </a:xfrm>
      </p:grpSpPr>
      <p:sp>
        <p:nvSpPr>
          <p:cNvPr id="53" name="Google Shape;53;p10"/>
          <p:cNvSpPr/>
          <p:nvPr/>
        </p:nvSpPr>
        <p:spPr>
          <a:xfrm>
            <a:off x="348100" y="342975"/>
            <a:ext cx="8448000" cy="44646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a:off x="345425" y="539150"/>
            <a:ext cx="8448000" cy="606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3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7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
    <p:bg>
      <p:bgPr>
        <a:solidFill>
          <a:schemeClr val="dk2"/>
        </a:solidFill>
        <a:effectLst/>
      </p:bgPr>
    </p:bg>
    <p:spTree>
      <p:nvGrpSpPr>
        <p:cNvPr id="1" name="Shape 1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DD8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ig Shoulders Text"/>
              <a:buNone/>
              <a:defRPr sz="2800">
                <a:solidFill>
                  <a:schemeClr val="dk1"/>
                </a:solidFill>
                <a:latin typeface="Big Shoulders Text"/>
                <a:ea typeface="Big Shoulders Text"/>
                <a:cs typeface="Big Shoulders Text"/>
                <a:sym typeface="Big Shoulders Text"/>
              </a:defRPr>
            </a:lvl1pPr>
            <a:lvl2pPr lvl="1">
              <a:spcBef>
                <a:spcPts val="0"/>
              </a:spcBef>
              <a:spcAft>
                <a:spcPts val="0"/>
              </a:spcAft>
              <a:buClr>
                <a:schemeClr val="dk1"/>
              </a:buClr>
              <a:buSzPts val="2800"/>
              <a:buFont typeface="Big Shoulders Text"/>
              <a:buNone/>
              <a:defRPr sz="2800">
                <a:solidFill>
                  <a:schemeClr val="dk1"/>
                </a:solidFill>
                <a:latin typeface="Big Shoulders Text"/>
                <a:ea typeface="Big Shoulders Text"/>
                <a:cs typeface="Big Shoulders Text"/>
                <a:sym typeface="Big Shoulders Text"/>
              </a:defRPr>
            </a:lvl2pPr>
            <a:lvl3pPr lvl="2">
              <a:spcBef>
                <a:spcPts val="0"/>
              </a:spcBef>
              <a:spcAft>
                <a:spcPts val="0"/>
              </a:spcAft>
              <a:buClr>
                <a:schemeClr val="dk1"/>
              </a:buClr>
              <a:buSzPts val="2800"/>
              <a:buFont typeface="Big Shoulders Text"/>
              <a:buNone/>
              <a:defRPr sz="2800">
                <a:solidFill>
                  <a:schemeClr val="dk1"/>
                </a:solidFill>
                <a:latin typeface="Big Shoulders Text"/>
                <a:ea typeface="Big Shoulders Text"/>
                <a:cs typeface="Big Shoulders Text"/>
                <a:sym typeface="Big Shoulders Text"/>
              </a:defRPr>
            </a:lvl3pPr>
            <a:lvl4pPr lvl="3">
              <a:spcBef>
                <a:spcPts val="0"/>
              </a:spcBef>
              <a:spcAft>
                <a:spcPts val="0"/>
              </a:spcAft>
              <a:buClr>
                <a:schemeClr val="dk1"/>
              </a:buClr>
              <a:buSzPts val="2800"/>
              <a:buFont typeface="Big Shoulders Text"/>
              <a:buNone/>
              <a:defRPr sz="2800">
                <a:solidFill>
                  <a:schemeClr val="dk1"/>
                </a:solidFill>
                <a:latin typeface="Big Shoulders Text"/>
                <a:ea typeface="Big Shoulders Text"/>
                <a:cs typeface="Big Shoulders Text"/>
                <a:sym typeface="Big Shoulders Text"/>
              </a:defRPr>
            </a:lvl4pPr>
            <a:lvl5pPr lvl="4">
              <a:spcBef>
                <a:spcPts val="0"/>
              </a:spcBef>
              <a:spcAft>
                <a:spcPts val="0"/>
              </a:spcAft>
              <a:buClr>
                <a:schemeClr val="dk1"/>
              </a:buClr>
              <a:buSzPts val="2800"/>
              <a:buFont typeface="Big Shoulders Text"/>
              <a:buNone/>
              <a:defRPr sz="2800">
                <a:solidFill>
                  <a:schemeClr val="dk1"/>
                </a:solidFill>
                <a:latin typeface="Big Shoulders Text"/>
                <a:ea typeface="Big Shoulders Text"/>
                <a:cs typeface="Big Shoulders Text"/>
                <a:sym typeface="Big Shoulders Text"/>
              </a:defRPr>
            </a:lvl5pPr>
            <a:lvl6pPr lvl="5">
              <a:spcBef>
                <a:spcPts val="0"/>
              </a:spcBef>
              <a:spcAft>
                <a:spcPts val="0"/>
              </a:spcAft>
              <a:buClr>
                <a:schemeClr val="dk1"/>
              </a:buClr>
              <a:buSzPts val="2800"/>
              <a:buFont typeface="Big Shoulders Text"/>
              <a:buNone/>
              <a:defRPr sz="2800">
                <a:solidFill>
                  <a:schemeClr val="dk1"/>
                </a:solidFill>
                <a:latin typeface="Big Shoulders Text"/>
                <a:ea typeface="Big Shoulders Text"/>
                <a:cs typeface="Big Shoulders Text"/>
                <a:sym typeface="Big Shoulders Text"/>
              </a:defRPr>
            </a:lvl6pPr>
            <a:lvl7pPr lvl="6">
              <a:spcBef>
                <a:spcPts val="0"/>
              </a:spcBef>
              <a:spcAft>
                <a:spcPts val="0"/>
              </a:spcAft>
              <a:buClr>
                <a:schemeClr val="dk1"/>
              </a:buClr>
              <a:buSzPts val="2800"/>
              <a:buFont typeface="Big Shoulders Text"/>
              <a:buNone/>
              <a:defRPr sz="2800">
                <a:solidFill>
                  <a:schemeClr val="dk1"/>
                </a:solidFill>
                <a:latin typeface="Big Shoulders Text"/>
                <a:ea typeface="Big Shoulders Text"/>
                <a:cs typeface="Big Shoulders Text"/>
                <a:sym typeface="Big Shoulders Text"/>
              </a:defRPr>
            </a:lvl7pPr>
            <a:lvl8pPr lvl="7">
              <a:spcBef>
                <a:spcPts val="0"/>
              </a:spcBef>
              <a:spcAft>
                <a:spcPts val="0"/>
              </a:spcAft>
              <a:buClr>
                <a:schemeClr val="dk1"/>
              </a:buClr>
              <a:buSzPts val="2800"/>
              <a:buFont typeface="Big Shoulders Text"/>
              <a:buNone/>
              <a:defRPr sz="2800">
                <a:solidFill>
                  <a:schemeClr val="dk1"/>
                </a:solidFill>
                <a:latin typeface="Big Shoulders Text"/>
                <a:ea typeface="Big Shoulders Text"/>
                <a:cs typeface="Big Shoulders Text"/>
                <a:sym typeface="Big Shoulders Text"/>
              </a:defRPr>
            </a:lvl8pPr>
            <a:lvl9pPr lvl="8">
              <a:spcBef>
                <a:spcPts val="0"/>
              </a:spcBef>
              <a:spcAft>
                <a:spcPts val="0"/>
              </a:spcAft>
              <a:buClr>
                <a:schemeClr val="dk1"/>
              </a:buClr>
              <a:buSzPts val="2800"/>
              <a:buFont typeface="Big Shoulders Text"/>
              <a:buNone/>
              <a:defRPr sz="2800">
                <a:solidFill>
                  <a:schemeClr val="dk1"/>
                </a:solidFill>
                <a:latin typeface="Big Shoulders Text"/>
                <a:ea typeface="Big Shoulders Text"/>
                <a:cs typeface="Big Shoulders Text"/>
                <a:sym typeface="Big Shoulders Tex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1pPr>
            <a:lvl2pPr marL="914400" lvl="1"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2pPr>
            <a:lvl3pPr marL="1371600" lvl="2"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3pPr>
            <a:lvl4pPr marL="1828800" lvl="3"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4pPr>
            <a:lvl5pPr marL="2286000" lvl="4"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5pPr>
            <a:lvl6pPr marL="2743200" lvl="5"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6pPr>
            <a:lvl7pPr marL="3200400" lvl="6"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7pPr>
            <a:lvl8pPr marL="3657600" lvl="7" indent="-317500">
              <a:lnSpc>
                <a:spcPct val="115000"/>
              </a:lnSpc>
              <a:spcBef>
                <a:spcPts val="1600"/>
              </a:spcBef>
              <a:spcAft>
                <a:spcPts val="0"/>
              </a:spcAft>
              <a:buClr>
                <a:schemeClr val="dk1"/>
              </a:buClr>
              <a:buSzPts val="1400"/>
              <a:buFont typeface="Roboto Light"/>
              <a:buChar char="○"/>
              <a:defRPr>
                <a:solidFill>
                  <a:schemeClr val="dk1"/>
                </a:solidFill>
                <a:latin typeface="Roboto Light"/>
                <a:ea typeface="Roboto Light"/>
                <a:cs typeface="Roboto Light"/>
                <a:sym typeface="Roboto Light"/>
              </a:defRPr>
            </a:lvl8pPr>
            <a:lvl9pPr marL="4114800" lvl="8" indent="-317500">
              <a:lnSpc>
                <a:spcPct val="115000"/>
              </a:lnSpc>
              <a:spcBef>
                <a:spcPts val="1600"/>
              </a:spcBef>
              <a:spcAft>
                <a:spcPts val="1600"/>
              </a:spcAft>
              <a:buClr>
                <a:schemeClr val="dk1"/>
              </a:buClr>
              <a:buSzPts val="1400"/>
              <a:buFont typeface="Roboto Light"/>
              <a:buChar char="■"/>
              <a:defRPr>
                <a:solidFill>
                  <a:schemeClr val="dk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DD8E"/>
        </a:solidFill>
        <a:effectLst/>
      </p:bgPr>
    </p:bg>
    <p:spTree>
      <p:nvGrpSpPr>
        <p:cNvPr id="1" name="Shape 185"/>
        <p:cNvGrpSpPr/>
        <p:nvPr/>
      </p:nvGrpSpPr>
      <p:grpSpPr>
        <a:xfrm>
          <a:off x="0" y="0"/>
          <a:ext cx="0" cy="0"/>
          <a:chOff x="0" y="0"/>
          <a:chExt cx="0" cy="0"/>
        </a:xfrm>
      </p:grpSpPr>
      <p:sp>
        <p:nvSpPr>
          <p:cNvPr id="186" name="Google Shape;186;p31"/>
          <p:cNvSpPr txBox="1">
            <a:spLocks noGrp="1"/>
          </p:cNvSpPr>
          <p:nvPr>
            <p:ph type="subTitle" idx="1"/>
          </p:nvPr>
        </p:nvSpPr>
        <p:spPr>
          <a:xfrm>
            <a:off x="1234950" y="3839490"/>
            <a:ext cx="6674100" cy="4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t>Avigliano</a:t>
            </a:r>
            <a:r>
              <a:rPr lang="en" dirty="0"/>
              <a:t>, Bonaventura, </a:t>
            </a:r>
            <a:r>
              <a:rPr lang="en" dirty="0" err="1"/>
              <a:t>Montemagno</a:t>
            </a:r>
            <a:r>
              <a:rPr lang="en" dirty="0"/>
              <a:t>, </a:t>
            </a:r>
            <a:r>
              <a:rPr lang="en" dirty="0" err="1"/>
              <a:t>Palummieri</a:t>
            </a:r>
            <a:r>
              <a:rPr lang="en" dirty="0"/>
              <a:t>, Quiroz</a:t>
            </a:r>
            <a:endParaRPr dirty="0"/>
          </a:p>
        </p:txBody>
      </p:sp>
      <p:sp>
        <p:nvSpPr>
          <p:cNvPr id="187" name="Google Shape;187;p31"/>
          <p:cNvSpPr txBox="1">
            <a:spLocks noGrp="1"/>
          </p:cNvSpPr>
          <p:nvPr>
            <p:ph type="ctrTitle"/>
          </p:nvPr>
        </p:nvSpPr>
        <p:spPr>
          <a:xfrm>
            <a:off x="4255714" y="550190"/>
            <a:ext cx="4587499" cy="3201222"/>
          </a:xfrm>
          <a:prstGeom prst="rect">
            <a:avLst/>
          </a:prstGeom>
        </p:spPr>
        <p:txBody>
          <a:bodyPr spcFirstLastPara="1" wrap="square" lIns="91425" tIns="91425" rIns="91425" bIns="0" anchor="ctr" anchorCtr="0">
            <a:noAutofit/>
          </a:bodyPr>
          <a:lstStyle/>
          <a:p>
            <a:r>
              <a:rPr lang="it-IT" sz="4000" b="1" dirty="0"/>
              <a:t>MIGRAZIONI E TRATTA DI PERSONE: DALLA TRATTA DEGLI SCHIAVI A OGGI</a:t>
            </a:r>
            <a:endParaRPr sz="4000" dirty="0"/>
          </a:p>
        </p:txBody>
      </p:sp>
      <p:grpSp>
        <p:nvGrpSpPr>
          <p:cNvPr id="8" name="Gruppo 7">
            <a:extLst>
              <a:ext uri="{FF2B5EF4-FFF2-40B4-BE49-F238E27FC236}">
                <a16:creationId xmlns:a16="http://schemas.microsoft.com/office/drawing/2014/main" id="{5F7761CE-D6D2-9844-9EEB-0AA76AFB9F84}"/>
              </a:ext>
            </a:extLst>
          </p:cNvPr>
          <p:cNvGrpSpPr/>
          <p:nvPr/>
        </p:nvGrpSpPr>
        <p:grpSpPr>
          <a:xfrm>
            <a:off x="412750" y="462112"/>
            <a:ext cx="3898900" cy="3289300"/>
            <a:chOff x="412750" y="406400"/>
            <a:chExt cx="3825837" cy="3289300"/>
          </a:xfrm>
          <a:blipFill dpi="0" rotWithShape="1">
            <a:blip r:embed="rId3">
              <a:extLst>
                <a:ext uri="{28A0092B-C50C-407E-A947-70E740481C1C}">
                  <a14:useLocalDpi xmlns:a14="http://schemas.microsoft.com/office/drawing/2010/main" val="0"/>
                </a:ext>
              </a:extLst>
            </a:blip>
            <a:srcRect/>
            <a:stretch>
              <a:fillRect/>
            </a:stretch>
          </a:blipFill>
        </p:grpSpPr>
        <p:sp>
          <p:nvSpPr>
            <p:cNvPr id="7" name="Rettangolo 6">
              <a:extLst>
                <a:ext uri="{FF2B5EF4-FFF2-40B4-BE49-F238E27FC236}">
                  <a16:creationId xmlns:a16="http://schemas.microsoft.com/office/drawing/2014/main" id="{2B895BC9-4EED-5444-BBF2-73117CD621E9}"/>
                </a:ext>
              </a:extLst>
            </p:cNvPr>
            <p:cNvSpPr/>
            <p:nvPr/>
          </p:nvSpPr>
          <p:spPr>
            <a:xfrm>
              <a:off x="412750" y="406400"/>
              <a:ext cx="13081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8C5F9CF4-DAB9-6F49-BC28-1FB7C9AAF3F3}"/>
                </a:ext>
              </a:extLst>
            </p:cNvPr>
            <p:cNvSpPr/>
            <p:nvPr/>
          </p:nvSpPr>
          <p:spPr>
            <a:xfrm>
              <a:off x="412750" y="1318177"/>
              <a:ext cx="13081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B353ED77-10B2-7F4C-932A-A799DD5FCE35}"/>
                </a:ext>
              </a:extLst>
            </p:cNvPr>
            <p:cNvSpPr/>
            <p:nvPr/>
          </p:nvSpPr>
          <p:spPr>
            <a:xfrm>
              <a:off x="412750" y="2229954"/>
              <a:ext cx="13081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09CC386C-BDD0-3F4D-970A-2B125D9C8382}"/>
                </a:ext>
              </a:extLst>
            </p:cNvPr>
            <p:cNvSpPr/>
            <p:nvPr/>
          </p:nvSpPr>
          <p:spPr>
            <a:xfrm>
              <a:off x="412750" y="3141731"/>
              <a:ext cx="1308100" cy="553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D03EF724-A051-C34C-8800-A2590BF9CD80}"/>
                </a:ext>
              </a:extLst>
            </p:cNvPr>
            <p:cNvSpPr/>
            <p:nvPr/>
          </p:nvSpPr>
          <p:spPr>
            <a:xfrm>
              <a:off x="1784350" y="406400"/>
              <a:ext cx="13081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DE74BACD-D031-3F41-9730-2FD812DE6DE8}"/>
                </a:ext>
              </a:extLst>
            </p:cNvPr>
            <p:cNvSpPr/>
            <p:nvPr/>
          </p:nvSpPr>
          <p:spPr>
            <a:xfrm>
              <a:off x="1784350" y="1318177"/>
              <a:ext cx="13081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B3226DEE-0E0E-F949-8BAF-EC0E21E27308}"/>
                </a:ext>
              </a:extLst>
            </p:cNvPr>
            <p:cNvSpPr/>
            <p:nvPr/>
          </p:nvSpPr>
          <p:spPr>
            <a:xfrm>
              <a:off x="1784350" y="2229954"/>
              <a:ext cx="13081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1C707209-DEB3-A648-A47A-6746EDF63D71}"/>
                </a:ext>
              </a:extLst>
            </p:cNvPr>
            <p:cNvSpPr/>
            <p:nvPr/>
          </p:nvSpPr>
          <p:spPr>
            <a:xfrm>
              <a:off x="1784350" y="3141731"/>
              <a:ext cx="1308100" cy="553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D1443187-D7AB-F640-970B-0C108E83A300}"/>
                </a:ext>
              </a:extLst>
            </p:cNvPr>
            <p:cNvSpPr/>
            <p:nvPr/>
          </p:nvSpPr>
          <p:spPr>
            <a:xfrm>
              <a:off x="3155950" y="406400"/>
              <a:ext cx="1082637"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A1452D5-09F7-1C4E-BDE6-32F5B946E1C8}"/>
                </a:ext>
              </a:extLst>
            </p:cNvPr>
            <p:cNvSpPr/>
            <p:nvPr/>
          </p:nvSpPr>
          <p:spPr>
            <a:xfrm>
              <a:off x="3155950" y="1318177"/>
              <a:ext cx="1082637"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C4230C6F-CDC5-CB49-8F24-384669150FC7}"/>
                </a:ext>
              </a:extLst>
            </p:cNvPr>
            <p:cNvSpPr/>
            <p:nvPr/>
          </p:nvSpPr>
          <p:spPr>
            <a:xfrm>
              <a:off x="3155950" y="2229954"/>
              <a:ext cx="1082637"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8834A707-4CF2-4140-9B50-2F5A14A48024}"/>
                </a:ext>
              </a:extLst>
            </p:cNvPr>
            <p:cNvSpPr/>
            <p:nvPr/>
          </p:nvSpPr>
          <p:spPr>
            <a:xfrm>
              <a:off x="3155950" y="3141731"/>
              <a:ext cx="1082637" cy="553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p>
            <a:r>
              <a:rPr lang="it-IT" dirty="0"/>
              <a:t>SEGREGAZIONE RAZZIALE NEGLI U.S.A</a:t>
            </a:r>
            <a:br>
              <a:rPr lang="it-IT" dirty="0"/>
            </a:br>
            <a:r>
              <a:rPr lang="it-IT" dirty="0"/>
              <a:t/>
            </a:r>
            <a:br>
              <a:rPr lang="it-IT" dirty="0"/>
            </a:br>
            <a:r>
              <a:rPr lang="it-IT" dirty="0"/>
              <a:t/>
            </a:r>
            <a:br>
              <a:rPr lang="it-IT" dirty="0"/>
            </a:br>
            <a:endParaRPr dirty="0"/>
          </a:p>
        </p:txBody>
      </p:sp>
      <p:sp>
        <p:nvSpPr>
          <p:cNvPr id="1870" name="Google Shape;10914;p68">
            <a:extLst>
              <a:ext uri="{FF2B5EF4-FFF2-40B4-BE49-F238E27FC236}">
                <a16:creationId xmlns:a16="http://schemas.microsoft.com/office/drawing/2014/main" id="{71B5B337-457F-D444-BD8C-E7F693BA0096}"/>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71" name="Google Shape;10914;p68">
            <a:extLst>
              <a:ext uri="{FF2B5EF4-FFF2-40B4-BE49-F238E27FC236}">
                <a16:creationId xmlns:a16="http://schemas.microsoft.com/office/drawing/2014/main" id="{98C1A9D5-027B-D04B-BCAE-DD9FECE683EE}"/>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72" name="Google Shape;10914;p68">
            <a:extLst>
              <a:ext uri="{FF2B5EF4-FFF2-40B4-BE49-F238E27FC236}">
                <a16:creationId xmlns:a16="http://schemas.microsoft.com/office/drawing/2014/main" id="{EE39601B-4C9B-204A-8368-E6C301E07202}"/>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 name="CasellaDiTesto 1">
            <a:extLst>
              <a:ext uri="{FF2B5EF4-FFF2-40B4-BE49-F238E27FC236}">
                <a16:creationId xmlns:a16="http://schemas.microsoft.com/office/drawing/2014/main" id="{D016816D-DF43-3E43-96F3-A1D6E46C5C39}"/>
              </a:ext>
            </a:extLst>
          </p:cNvPr>
          <p:cNvSpPr txBox="1"/>
          <p:nvPr/>
        </p:nvSpPr>
        <p:spPr>
          <a:xfrm>
            <a:off x="-1784350" y="4673600"/>
            <a:ext cx="184731" cy="307777"/>
          </a:xfrm>
          <a:prstGeom prst="rect">
            <a:avLst/>
          </a:prstGeom>
          <a:noFill/>
        </p:spPr>
        <p:txBody>
          <a:bodyPr wrap="none" rtlCol="0">
            <a:spAutoFit/>
          </a:bodyPr>
          <a:lstStyle/>
          <a:p>
            <a:endParaRPr lang="it-IT" dirty="0"/>
          </a:p>
        </p:txBody>
      </p:sp>
      <p:sp>
        <p:nvSpPr>
          <p:cNvPr id="7" name="Google Shape;229;p34">
            <a:extLst>
              <a:ext uri="{FF2B5EF4-FFF2-40B4-BE49-F238E27FC236}">
                <a16:creationId xmlns:a16="http://schemas.microsoft.com/office/drawing/2014/main" id="{42F5D039-C7B0-2F42-9519-49AD7F158F1C}"/>
              </a:ext>
            </a:extLst>
          </p:cNvPr>
          <p:cNvSpPr txBox="1">
            <a:spLocks/>
          </p:cNvSpPr>
          <p:nvPr/>
        </p:nvSpPr>
        <p:spPr>
          <a:xfrm>
            <a:off x="447550" y="1541441"/>
            <a:ext cx="4833000" cy="196375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dirty="0">
                <a:solidFill>
                  <a:schemeClr val="dk1"/>
                </a:solidFill>
                <a:latin typeface="Roboto"/>
                <a:ea typeface="Roboto"/>
              </a:rPr>
              <a:t>Nel 1954, il Senato degli stati uniti approvò il </a:t>
            </a:r>
            <a:r>
              <a:rPr lang="it-IT" sz="1100" dirty="0" err="1">
                <a:solidFill>
                  <a:schemeClr val="dk1"/>
                </a:solidFill>
                <a:latin typeface="Roboto"/>
                <a:ea typeface="Roboto"/>
              </a:rPr>
              <a:t>Civil</a:t>
            </a:r>
            <a:r>
              <a:rPr lang="it-IT" sz="1100" dirty="0">
                <a:solidFill>
                  <a:schemeClr val="dk1"/>
                </a:solidFill>
                <a:latin typeface="Roboto"/>
                <a:ea typeface="Roboto"/>
              </a:rPr>
              <a:t> </a:t>
            </a:r>
            <a:r>
              <a:rPr lang="it-IT" sz="1100" dirty="0" err="1">
                <a:solidFill>
                  <a:schemeClr val="dk1"/>
                </a:solidFill>
                <a:latin typeface="Roboto"/>
                <a:ea typeface="Roboto"/>
              </a:rPr>
              <a:t>Rights</a:t>
            </a:r>
            <a:r>
              <a:rPr lang="it-IT" sz="1100" dirty="0">
                <a:solidFill>
                  <a:schemeClr val="dk1"/>
                </a:solidFill>
                <a:latin typeface="Roboto"/>
                <a:ea typeface="Roboto"/>
              </a:rPr>
              <a:t> </a:t>
            </a:r>
            <a:r>
              <a:rPr lang="it-IT" sz="1100" dirty="0" err="1">
                <a:solidFill>
                  <a:schemeClr val="dk1"/>
                </a:solidFill>
                <a:latin typeface="Roboto"/>
                <a:ea typeface="Roboto"/>
              </a:rPr>
              <a:t>Act</a:t>
            </a:r>
            <a:r>
              <a:rPr lang="it-IT" sz="1100" dirty="0">
                <a:solidFill>
                  <a:schemeClr val="dk1"/>
                </a:solidFill>
                <a:latin typeface="Roboto"/>
                <a:ea typeface="Roboto"/>
              </a:rPr>
              <a:t> cioè una legge federale che annullò la segregazione razziale, che solo dopo la seconda guerra mondiale ebbe un grande sviluppo anti segregazionisti. Questo primo sviluppo ci fu nel 1954 la Corte suprema diede ragione a una famiglia nera che aveva intentato una causa perché la figlia potesse frequentare una scuola per bianchi, ma per alcuni anni gli studenti neri dovettero andare a scuola scortati dai soldati.</a:t>
            </a:r>
          </a:p>
          <a:p>
            <a:r>
              <a:rPr lang="it-IT" dirty="0"/>
              <a:t/>
            </a:r>
            <a:br>
              <a:rPr lang="it-IT" dirty="0"/>
            </a:br>
            <a:r>
              <a:rPr lang="it-IT" dirty="0"/>
              <a:t/>
            </a:r>
            <a:br>
              <a:rPr lang="it-IT" dirty="0"/>
            </a:br>
            <a:endParaRPr lang="it-IT" dirty="0"/>
          </a:p>
        </p:txBody>
      </p:sp>
      <p:pic>
        <p:nvPicPr>
          <p:cNvPr id="4" name="Immagine 3">
            <a:extLst>
              <a:ext uri="{FF2B5EF4-FFF2-40B4-BE49-F238E27FC236}">
                <a16:creationId xmlns:a16="http://schemas.microsoft.com/office/drawing/2014/main" id="{2AD2DE99-1F06-954C-BE78-38586B9A023A}"/>
              </a:ext>
            </a:extLst>
          </p:cNvPr>
          <p:cNvPicPr>
            <a:picLocks noChangeAspect="1"/>
          </p:cNvPicPr>
          <p:nvPr/>
        </p:nvPicPr>
        <p:blipFill>
          <a:blip r:embed="rId3"/>
          <a:stretch>
            <a:fillRect/>
          </a:stretch>
        </p:blipFill>
        <p:spPr>
          <a:xfrm>
            <a:off x="2201781" y="3095427"/>
            <a:ext cx="2458801" cy="1546525"/>
          </a:xfrm>
          <a:prstGeom prst="rect">
            <a:avLst/>
          </a:prstGeom>
        </p:spPr>
      </p:pic>
      <p:pic>
        <p:nvPicPr>
          <p:cNvPr id="6" name="Immagine 5">
            <a:extLst>
              <a:ext uri="{FF2B5EF4-FFF2-40B4-BE49-F238E27FC236}">
                <a16:creationId xmlns:a16="http://schemas.microsoft.com/office/drawing/2014/main" id="{B891E16D-CAC1-6046-98FC-B2C1BC94C4F6}"/>
              </a:ext>
            </a:extLst>
          </p:cNvPr>
          <p:cNvPicPr>
            <a:picLocks noChangeAspect="1"/>
          </p:cNvPicPr>
          <p:nvPr/>
        </p:nvPicPr>
        <p:blipFill>
          <a:blip r:embed="rId4"/>
          <a:stretch>
            <a:fillRect/>
          </a:stretch>
        </p:blipFill>
        <p:spPr>
          <a:xfrm>
            <a:off x="5189661" y="2204050"/>
            <a:ext cx="1626577" cy="2400300"/>
          </a:xfrm>
          <a:prstGeom prst="rect">
            <a:avLst/>
          </a:prstGeom>
        </p:spPr>
      </p:pic>
      <p:pic>
        <p:nvPicPr>
          <p:cNvPr id="9" name="Immagine 8">
            <a:extLst>
              <a:ext uri="{FF2B5EF4-FFF2-40B4-BE49-F238E27FC236}">
                <a16:creationId xmlns:a16="http://schemas.microsoft.com/office/drawing/2014/main" id="{7C4A92C8-7DB7-904A-BEB0-A3B059E8E052}"/>
              </a:ext>
            </a:extLst>
          </p:cNvPr>
          <p:cNvPicPr>
            <a:picLocks noChangeAspect="1"/>
          </p:cNvPicPr>
          <p:nvPr/>
        </p:nvPicPr>
        <p:blipFill>
          <a:blip r:embed="rId5"/>
          <a:stretch>
            <a:fillRect/>
          </a:stretch>
        </p:blipFill>
        <p:spPr>
          <a:xfrm>
            <a:off x="7039029" y="1225550"/>
            <a:ext cx="1617785" cy="2400300"/>
          </a:xfrm>
          <a:prstGeom prst="rect">
            <a:avLst/>
          </a:prstGeom>
        </p:spPr>
      </p:pic>
    </p:spTree>
    <p:extLst>
      <p:ext uri="{BB962C8B-B14F-4D97-AF65-F5344CB8AC3E}">
        <p14:creationId xmlns:p14="http://schemas.microsoft.com/office/powerpoint/2010/main" val="270463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41"/>
        <p:cNvGrpSpPr/>
        <p:nvPr/>
      </p:nvGrpSpPr>
      <p:grpSpPr>
        <a:xfrm>
          <a:off x="0" y="0"/>
          <a:ext cx="0" cy="0"/>
          <a:chOff x="0" y="0"/>
          <a:chExt cx="0" cy="0"/>
        </a:xfrm>
      </p:grpSpPr>
      <p:sp>
        <p:nvSpPr>
          <p:cNvPr id="2142" name="Google Shape;2142;p52"/>
          <p:cNvSpPr txBox="1">
            <a:spLocks noGrp="1"/>
          </p:cNvSpPr>
          <p:nvPr>
            <p:ph type="title"/>
          </p:nvPr>
        </p:nvSpPr>
        <p:spPr>
          <a:xfrm>
            <a:off x="342899" y="539150"/>
            <a:ext cx="8440616" cy="1105012"/>
          </a:xfrm>
          <a:prstGeom prst="rect">
            <a:avLst/>
          </a:prstGeom>
          <a:solidFill>
            <a:schemeClr val="tx1"/>
          </a:solidFill>
        </p:spPr>
        <p:txBody>
          <a:bodyPr spcFirstLastPara="1" wrap="square" lIns="91425" tIns="91425" rIns="91425" bIns="91425" anchor="t" anchorCtr="0">
            <a:noAutofit/>
          </a:bodyPr>
          <a:lstStyle/>
          <a:p>
            <a:pPr lvl="0"/>
            <a:r>
              <a:rPr lang="it-IT" dirty="0">
                <a:solidFill>
                  <a:schemeClr val="bg1"/>
                </a:solidFill>
              </a:rPr>
              <a:t>	</a:t>
            </a:r>
            <a:r>
              <a:rPr lang="it-IT" dirty="0">
                <a:solidFill>
                  <a:schemeClr val="bg2"/>
                </a:solidFill>
              </a:rPr>
              <a:t>SITUAZIONE ATTUALE DEI DIRITTI DEGLI AFROAMERICANI </a:t>
            </a:r>
            <a:br>
              <a:rPr lang="it-IT" dirty="0">
                <a:solidFill>
                  <a:schemeClr val="bg2"/>
                </a:solidFill>
              </a:rPr>
            </a:br>
            <a:r>
              <a:rPr lang="it-IT" dirty="0">
                <a:solidFill>
                  <a:schemeClr val="bg2"/>
                </a:solidFill>
              </a:rPr>
              <a:t>	NEGLI U.S.A.</a:t>
            </a:r>
            <a:endParaRPr dirty="0">
              <a:solidFill>
                <a:schemeClr val="bg2"/>
              </a:solidFill>
            </a:endParaRPr>
          </a:p>
        </p:txBody>
      </p:sp>
      <p:sp>
        <p:nvSpPr>
          <p:cNvPr id="7" name="Google Shape;10914;p68">
            <a:extLst>
              <a:ext uri="{FF2B5EF4-FFF2-40B4-BE49-F238E27FC236}">
                <a16:creationId xmlns:a16="http://schemas.microsoft.com/office/drawing/2014/main" id="{E7FAA1A5-8460-0B43-BF7B-359C7954E4E0}"/>
              </a:ext>
            </a:extLst>
          </p:cNvPr>
          <p:cNvSpPr/>
          <p:nvPr/>
        </p:nvSpPr>
        <p:spPr>
          <a:xfrm>
            <a:off x="8037195" y="71650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10914;p68">
            <a:extLst>
              <a:ext uri="{FF2B5EF4-FFF2-40B4-BE49-F238E27FC236}">
                <a16:creationId xmlns:a16="http://schemas.microsoft.com/office/drawing/2014/main" id="{21D77A3E-BC3F-8E4B-8C6B-CE5CEC82CC9D}"/>
              </a:ext>
            </a:extLst>
          </p:cNvPr>
          <p:cNvSpPr/>
          <p:nvPr/>
        </p:nvSpPr>
        <p:spPr>
          <a:xfrm>
            <a:off x="8404138" y="71650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914;p68">
            <a:extLst>
              <a:ext uri="{FF2B5EF4-FFF2-40B4-BE49-F238E27FC236}">
                <a16:creationId xmlns:a16="http://schemas.microsoft.com/office/drawing/2014/main" id="{29B6D177-AC81-5544-9871-FC06F62432DB}"/>
              </a:ext>
            </a:extLst>
          </p:cNvPr>
          <p:cNvSpPr/>
          <p:nvPr/>
        </p:nvSpPr>
        <p:spPr>
          <a:xfrm>
            <a:off x="8216582" y="71650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 name="Rettangolo 1">
            <a:extLst>
              <a:ext uri="{FF2B5EF4-FFF2-40B4-BE49-F238E27FC236}">
                <a16:creationId xmlns:a16="http://schemas.microsoft.com/office/drawing/2014/main" id="{D30EDEEA-9421-9A42-9900-B17E3011B7F8}"/>
              </a:ext>
            </a:extLst>
          </p:cNvPr>
          <p:cNvSpPr/>
          <p:nvPr/>
        </p:nvSpPr>
        <p:spPr>
          <a:xfrm>
            <a:off x="496613" y="1749126"/>
            <a:ext cx="7220608" cy="1954381"/>
          </a:xfrm>
          <a:prstGeom prst="rect">
            <a:avLst/>
          </a:prstGeom>
        </p:spPr>
        <p:txBody>
          <a:bodyPr wrap="square">
            <a:spAutoFit/>
          </a:bodyPr>
          <a:lstStyle/>
          <a:p>
            <a:r>
              <a:rPr lang="it-IT" sz="1100" dirty="0">
                <a:solidFill>
                  <a:schemeClr val="dk1"/>
                </a:solidFill>
                <a:latin typeface="Roboto"/>
                <a:ea typeface="Roboto"/>
              </a:rPr>
              <a:t>Per comprendere questa situazione attuale, bisogna ricordare due passaggi:</a:t>
            </a:r>
          </a:p>
          <a:p>
            <a:pPr fontAlgn="base">
              <a:buFont typeface="Arial" panose="020B0604020202020204" pitchFamily="34" charset="0"/>
              <a:buChar char="•"/>
            </a:pPr>
            <a:r>
              <a:rPr lang="it-IT" sz="1100" dirty="0">
                <a:solidFill>
                  <a:schemeClr val="dk1"/>
                </a:solidFill>
                <a:latin typeface="Roboto"/>
                <a:ea typeface="Roboto"/>
              </a:rPr>
              <a:t> </a:t>
            </a:r>
            <a:r>
              <a:rPr lang="it-IT" sz="1100" b="1" dirty="0">
                <a:solidFill>
                  <a:schemeClr val="dk1"/>
                </a:solidFill>
                <a:latin typeface="Roboto"/>
                <a:ea typeface="Roboto"/>
              </a:rPr>
              <a:t>guerra di secessione </a:t>
            </a:r>
            <a:r>
              <a:rPr lang="it-IT" sz="1100" dirty="0">
                <a:solidFill>
                  <a:schemeClr val="dk1"/>
                </a:solidFill>
                <a:latin typeface="Roboto"/>
                <a:ea typeface="Roboto"/>
              </a:rPr>
              <a:t>( 1861/65 ) combattuta sull’abolizione della schiavitù</a:t>
            </a:r>
          </a:p>
          <a:p>
            <a:pPr fontAlgn="base">
              <a:buFont typeface="Arial" panose="020B0604020202020204" pitchFamily="34" charset="0"/>
              <a:buChar char="•"/>
            </a:pPr>
            <a:r>
              <a:rPr lang="it-IT" sz="1100" dirty="0">
                <a:solidFill>
                  <a:schemeClr val="dk1"/>
                </a:solidFill>
                <a:latin typeface="Roboto"/>
                <a:ea typeface="Roboto"/>
              </a:rPr>
              <a:t> </a:t>
            </a:r>
            <a:r>
              <a:rPr lang="it-IT" sz="1100" b="1" dirty="0">
                <a:solidFill>
                  <a:schemeClr val="dk1"/>
                </a:solidFill>
                <a:latin typeface="Roboto"/>
                <a:ea typeface="Roboto"/>
              </a:rPr>
              <a:t>segregazione razziale </a:t>
            </a:r>
            <a:r>
              <a:rPr lang="it-IT" sz="1100" dirty="0">
                <a:solidFill>
                  <a:schemeClr val="dk1"/>
                </a:solidFill>
                <a:latin typeface="Roboto"/>
                <a:ea typeface="Roboto"/>
              </a:rPr>
              <a:t>una emarginazione dei quartieri delle città, nei servizi pubblici e sociali, istruzione e lavoro.</a:t>
            </a:r>
          </a:p>
          <a:p>
            <a:r>
              <a:rPr lang="it-IT" sz="1100" dirty="0">
                <a:solidFill>
                  <a:schemeClr val="dk1"/>
                </a:solidFill>
                <a:latin typeface="Roboto"/>
                <a:ea typeface="Roboto"/>
              </a:rPr>
              <a:t/>
            </a:r>
            <a:br>
              <a:rPr lang="it-IT" sz="1100" dirty="0">
                <a:solidFill>
                  <a:schemeClr val="dk1"/>
                </a:solidFill>
                <a:latin typeface="Roboto"/>
                <a:ea typeface="Roboto"/>
              </a:rPr>
            </a:br>
            <a:r>
              <a:rPr lang="it-IT" sz="1100" dirty="0">
                <a:solidFill>
                  <a:schemeClr val="dk1"/>
                </a:solidFill>
                <a:latin typeface="Roboto"/>
                <a:ea typeface="Roboto"/>
              </a:rPr>
              <a:t>La segregazione razziale viene superata in punta di diritto solo con il </a:t>
            </a:r>
            <a:r>
              <a:rPr lang="it-IT" sz="1100" dirty="0" err="1">
                <a:solidFill>
                  <a:schemeClr val="dk1"/>
                </a:solidFill>
                <a:latin typeface="Roboto"/>
                <a:ea typeface="Roboto"/>
              </a:rPr>
              <a:t>Civil</a:t>
            </a:r>
            <a:r>
              <a:rPr lang="it-IT" sz="1100" dirty="0">
                <a:solidFill>
                  <a:schemeClr val="dk1"/>
                </a:solidFill>
                <a:latin typeface="Roboto"/>
                <a:ea typeface="Roboto"/>
              </a:rPr>
              <a:t> </a:t>
            </a:r>
            <a:r>
              <a:rPr lang="it-IT" sz="1100" dirty="0" err="1">
                <a:solidFill>
                  <a:schemeClr val="dk1"/>
                </a:solidFill>
                <a:latin typeface="Roboto"/>
                <a:ea typeface="Roboto"/>
              </a:rPr>
              <a:t>Rights</a:t>
            </a:r>
            <a:r>
              <a:rPr lang="it-IT" sz="1100" dirty="0">
                <a:solidFill>
                  <a:schemeClr val="dk1"/>
                </a:solidFill>
                <a:latin typeface="Roboto"/>
                <a:ea typeface="Roboto"/>
              </a:rPr>
              <a:t> </a:t>
            </a:r>
            <a:r>
              <a:rPr lang="it-IT" sz="1100" dirty="0" err="1">
                <a:solidFill>
                  <a:schemeClr val="dk1"/>
                </a:solidFill>
                <a:latin typeface="Roboto"/>
                <a:ea typeface="Roboto"/>
              </a:rPr>
              <a:t>Act</a:t>
            </a:r>
            <a:r>
              <a:rPr lang="it-IT" sz="1100" dirty="0">
                <a:solidFill>
                  <a:schemeClr val="dk1"/>
                </a:solidFill>
                <a:latin typeface="Roboto"/>
                <a:ea typeface="Roboto"/>
              </a:rPr>
              <a:t> della presidenza Johnson nel 1964, e dunque poco più di cinquant’anni fa. Si tratta di una data recente: la strada ancora da percorrere per arginare ad esempio le discriminazioni in campo lavorativo o di accesso reale al voto è lunga.</a:t>
            </a:r>
          </a:p>
          <a:p>
            <a:r>
              <a:rPr lang="it-IT" sz="1100" dirty="0">
                <a:solidFill>
                  <a:schemeClr val="dk1"/>
                </a:solidFill>
                <a:latin typeface="Roboto"/>
                <a:ea typeface="Roboto"/>
              </a:rPr>
              <a:t/>
            </a:r>
            <a:br>
              <a:rPr lang="it-IT" sz="1100" dirty="0">
                <a:solidFill>
                  <a:schemeClr val="dk1"/>
                </a:solidFill>
                <a:latin typeface="Roboto"/>
                <a:ea typeface="Roboto"/>
              </a:rPr>
            </a:br>
            <a:r>
              <a:rPr lang="it-IT" sz="1100" dirty="0">
                <a:solidFill>
                  <a:schemeClr val="dk1"/>
                </a:solidFill>
                <a:latin typeface="Roboto"/>
                <a:ea typeface="Roboto"/>
              </a:rPr>
              <a:t/>
            </a:r>
            <a:br>
              <a:rPr lang="it-IT" sz="1100" dirty="0">
                <a:solidFill>
                  <a:schemeClr val="dk1"/>
                </a:solidFill>
                <a:latin typeface="Roboto"/>
                <a:ea typeface="Roboto"/>
              </a:rPr>
            </a:br>
            <a:endParaRPr lang="it-IT" sz="1100" dirty="0">
              <a:solidFill>
                <a:schemeClr val="dk1"/>
              </a:solidFill>
              <a:latin typeface="Roboto"/>
              <a:ea typeface="Roboto"/>
            </a:endParaRPr>
          </a:p>
        </p:txBody>
      </p:sp>
      <p:pic>
        <p:nvPicPr>
          <p:cNvPr id="3" name="Immagine 2">
            <a:extLst>
              <a:ext uri="{FF2B5EF4-FFF2-40B4-BE49-F238E27FC236}">
                <a16:creationId xmlns:a16="http://schemas.microsoft.com/office/drawing/2014/main" id="{8384E982-AAAD-7947-97B0-9C1D4F6783D5}"/>
              </a:ext>
            </a:extLst>
          </p:cNvPr>
          <p:cNvPicPr>
            <a:picLocks noChangeAspect="1"/>
          </p:cNvPicPr>
          <p:nvPr/>
        </p:nvPicPr>
        <p:blipFill>
          <a:blip r:embed="rId3"/>
          <a:stretch>
            <a:fillRect/>
          </a:stretch>
        </p:blipFill>
        <p:spPr>
          <a:xfrm>
            <a:off x="6248716" y="3238614"/>
            <a:ext cx="2398671" cy="1457526"/>
          </a:xfrm>
          <a:prstGeom prst="rect">
            <a:avLst/>
          </a:prstGeom>
        </p:spPr>
      </p:pic>
      <p:pic>
        <p:nvPicPr>
          <p:cNvPr id="4" name="Immagine 3">
            <a:extLst>
              <a:ext uri="{FF2B5EF4-FFF2-40B4-BE49-F238E27FC236}">
                <a16:creationId xmlns:a16="http://schemas.microsoft.com/office/drawing/2014/main" id="{CB5D76EE-4541-7642-AF2F-FF4A91BCC344}"/>
              </a:ext>
            </a:extLst>
          </p:cNvPr>
          <p:cNvPicPr>
            <a:picLocks noChangeAspect="1"/>
          </p:cNvPicPr>
          <p:nvPr/>
        </p:nvPicPr>
        <p:blipFill>
          <a:blip r:embed="rId4"/>
          <a:stretch>
            <a:fillRect/>
          </a:stretch>
        </p:blipFill>
        <p:spPr>
          <a:xfrm>
            <a:off x="1426779" y="3238613"/>
            <a:ext cx="2602723" cy="14575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41"/>
        <p:cNvGrpSpPr/>
        <p:nvPr/>
      </p:nvGrpSpPr>
      <p:grpSpPr>
        <a:xfrm>
          <a:off x="0" y="0"/>
          <a:ext cx="0" cy="0"/>
          <a:chOff x="0" y="0"/>
          <a:chExt cx="0" cy="0"/>
        </a:xfrm>
      </p:grpSpPr>
      <p:sp>
        <p:nvSpPr>
          <p:cNvPr id="2142" name="Google Shape;2142;p52"/>
          <p:cNvSpPr txBox="1">
            <a:spLocks noGrp="1"/>
          </p:cNvSpPr>
          <p:nvPr>
            <p:ph type="title"/>
          </p:nvPr>
        </p:nvSpPr>
        <p:spPr>
          <a:xfrm>
            <a:off x="342899" y="539150"/>
            <a:ext cx="8440616" cy="1105012"/>
          </a:xfrm>
          <a:prstGeom prst="rect">
            <a:avLst/>
          </a:prstGeom>
          <a:solidFill>
            <a:schemeClr val="tx1"/>
          </a:solidFill>
        </p:spPr>
        <p:txBody>
          <a:bodyPr spcFirstLastPara="1" wrap="square" lIns="91425" tIns="91425" rIns="91425" bIns="91425" anchor="t" anchorCtr="0">
            <a:noAutofit/>
          </a:bodyPr>
          <a:lstStyle/>
          <a:p>
            <a:pPr lvl="0"/>
            <a:r>
              <a:rPr lang="it-IT" dirty="0">
                <a:solidFill>
                  <a:schemeClr val="bg1"/>
                </a:solidFill>
              </a:rPr>
              <a:t>	</a:t>
            </a:r>
            <a:r>
              <a:rPr lang="it-IT" dirty="0">
                <a:solidFill>
                  <a:schemeClr val="bg2"/>
                </a:solidFill>
              </a:rPr>
              <a:t>SITUAZIONE ATTUALE DEI DIRITTI DEGLI AFROAMERICANI </a:t>
            </a:r>
            <a:br>
              <a:rPr lang="it-IT" dirty="0">
                <a:solidFill>
                  <a:schemeClr val="bg2"/>
                </a:solidFill>
              </a:rPr>
            </a:br>
            <a:r>
              <a:rPr lang="it-IT" dirty="0">
                <a:solidFill>
                  <a:schemeClr val="bg2"/>
                </a:solidFill>
              </a:rPr>
              <a:t>	NEGLI U.S.A.</a:t>
            </a:r>
            <a:endParaRPr dirty="0">
              <a:solidFill>
                <a:schemeClr val="bg2"/>
              </a:solidFill>
            </a:endParaRPr>
          </a:p>
        </p:txBody>
      </p:sp>
      <p:sp>
        <p:nvSpPr>
          <p:cNvPr id="7" name="Google Shape;10914;p68">
            <a:extLst>
              <a:ext uri="{FF2B5EF4-FFF2-40B4-BE49-F238E27FC236}">
                <a16:creationId xmlns:a16="http://schemas.microsoft.com/office/drawing/2014/main" id="{E7FAA1A5-8460-0B43-BF7B-359C7954E4E0}"/>
              </a:ext>
            </a:extLst>
          </p:cNvPr>
          <p:cNvSpPr/>
          <p:nvPr/>
        </p:nvSpPr>
        <p:spPr>
          <a:xfrm>
            <a:off x="8037195" y="71650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10914;p68">
            <a:extLst>
              <a:ext uri="{FF2B5EF4-FFF2-40B4-BE49-F238E27FC236}">
                <a16:creationId xmlns:a16="http://schemas.microsoft.com/office/drawing/2014/main" id="{21D77A3E-BC3F-8E4B-8C6B-CE5CEC82CC9D}"/>
              </a:ext>
            </a:extLst>
          </p:cNvPr>
          <p:cNvSpPr/>
          <p:nvPr/>
        </p:nvSpPr>
        <p:spPr>
          <a:xfrm>
            <a:off x="8404138" y="71650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914;p68">
            <a:extLst>
              <a:ext uri="{FF2B5EF4-FFF2-40B4-BE49-F238E27FC236}">
                <a16:creationId xmlns:a16="http://schemas.microsoft.com/office/drawing/2014/main" id="{29B6D177-AC81-5544-9871-FC06F62432DB}"/>
              </a:ext>
            </a:extLst>
          </p:cNvPr>
          <p:cNvSpPr/>
          <p:nvPr/>
        </p:nvSpPr>
        <p:spPr>
          <a:xfrm>
            <a:off x="8216582" y="71650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Rettangolo 9">
            <a:extLst>
              <a:ext uri="{FF2B5EF4-FFF2-40B4-BE49-F238E27FC236}">
                <a16:creationId xmlns:a16="http://schemas.microsoft.com/office/drawing/2014/main" id="{1B0743B1-881B-A947-9C00-8BA9C359AA8E}"/>
              </a:ext>
            </a:extLst>
          </p:cNvPr>
          <p:cNvSpPr/>
          <p:nvPr/>
        </p:nvSpPr>
        <p:spPr>
          <a:xfrm>
            <a:off x="465083" y="1876755"/>
            <a:ext cx="4572000" cy="2800767"/>
          </a:xfrm>
          <a:prstGeom prst="rect">
            <a:avLst/>
          </a:prstGeom>
        </p:spPr>
        <p:txBody>
          <a:bodyPr>
            <a:spAutoFit/>
          </a:bodyPr>
          <a:lstStyle/>
          <a:p>
            <a:pPr fontAlgn="base"/>
            <a:r>
              <a:rPr lang="it-IT" sz="1100" dirty="0">
                <a:solidFill>
                  <a:schemeClr val="dk1"/>
                </a:solidFill>
                <a:latin typeface="Roboto"/>
                <a:ea typeface="Roboto"/>
              </a:rPr>
              <a:t>Anche se la storia ha portato finalmente alla straordinaria elezione di un presidente nero come Barack Obama nel 2008 (e per due mandati), gli afroamericani continuano a subire piccole e grandi prepotenze, violenze, discriminazioni e ingiustizie nel quotidiano.</a:t>
            </a:r>
          </a:p>
          <a:p>
            <a:pPr fontAlgn="base"/>
            <a:r>
              <a:rPr lang="it-IT" sz="1100" dirty="0">
                <a:solidFill>
                  <a:schemeClr val="dk1"/>
                </a:solidFill>
                <a:latin typeface="Roboto"/>
                <a:ea typeface="Roboto"/>
              </a:rPr>
              <a:t/>
            </a:r>
            <a:br>
              <a:rPr lang="it-IT" sz="1100" dirty="0">
                <a:solidFill>
                  <a:schemeClr val="dk1"/>
                </a:solidFill>
                <a:latin typeface="Roboto"/>
                <a:ea typeface="Roboto"/>
              </a:rPr>
            </a:br>
            <a:r>
              <a:rPr lang="it-IT" sz="1100" dirty="0">
                <a:solidFill>
                  <a:schemeClr val="dk1"/>
                </a:solidFill>
                <a:latin typeface="Roboto"/>
                <a:ea typeface="Roboto"/>
              </a:rPr>
              <a:t>Dal 1981 al 1997 il Dipartimento dell’agricoltura degli stati uniti, ha discriminato decine di migliaia di agricoltori afroamericani, negando i prestiti concessi invece ai coltivatori bianchi in circostanze del tutto simili. La discriminazione è stata oggetto della causa </a:t>
            </a:r>
            <a:r>
              <a:rPr lang="it-IT" sz="1100" dirty="0" err="1">
                <a:solidFill>
                  <a:schemeClr val="dk1"/>
                </a:solidFill>
                <a:latin typeface="Roboto"/>
                <a:ea typeface="Roboto"/>
              </a:rPr>
              <a:t>Pigford</a:t>
            </a:r>
            <a:r>
              <a:rPr lang="it-IT" sz="1100" dirty="0">
                <a:solidFill>
                  <a:schemeClr val="dk1"/>
                </a:solidFill>
                <a:latin typeface="Roboto"/>
                <a:ea typeface="Roboto"/>
              </a:rPr>
              <a:t> contro </a:t>
            </a:r>
            <a:r>
              <a:rPr lang="it-IT" sz="1100" dirty="0" err="1">
                <a:solidFill>
                  <a:schemeClr val="dk1"/>
                </a:solidFill>
                <a:latin typeface="Roboto"/>
                <a:ea typeface="Roboto"/>
              </a:rPr>
              <a:t>Glickman</a:t>
            </a:r>
            <a:r>
              <a:rPr lang="it-IT" sz="1100" dirty="0">
                <a:solidFill>
                  <a:schemeClr val="dk1"/>
                </a:solidFill>
                <a:latin typeface="Roboto"/>
                <a:ea typeface="Roboto"/>
              </a:rPr>
              <a:t> (1999) presentata dai membri dell'organizzazione non a scopo di lucro  "National Black </a:t>
            </a:r>
            <a:r>
              <a:rPr lang="it-IT" sz="1100" dirty="0" err="1">
                <a:solidFill>
                  <a:schemeClr val="dk1"/>
                </a:solidFill>
                <a:latin typeface="Roboto"/>
                <a:ea typeface="Roboto"/>
              </a:rPr>
              <a:t>Farmers</a:t>
            </a:r>
            <a:r>
              <a:rPr lang="it-IT" sz="1100" dirty="0">
                <a:solidFill>
                  <a:schemeClr val="dk1"/>
                </a:solidFill>
                <a:latin typeface="Roboto"/>
                <a:ea typeface="Roboto"/>
              </a:rPr>
              <a:t> </a:t>
            </a:r>
            <a:r>
              <a:rPr lang="it-IT" sz="1100" dirty="0" err="1">
                <a:solidFill>
                  <a:schemeClr val="dk1"/>
                </a:solidFill>
                <a:latin typeface="Roboto"/>
                <a:ea typeface="Roboto"/>
              </a:rPr>
              <a:t>Association</a:t>
            </a:r>
            <a:r>
              <a:rPr lang="it-IT" sz="1100" dirty="0">
                <a:solidFill>
                  <a:schemeClr val="dk1"/>
                </a:solidFill>
                <a:latin typeface="Roboto"/>
                <a:ea typeface="Roboto"/>
              </a:rPr>
              <a:t>", che ha portato a due accordi di liquidazione di 1,25 miliardi di dollari nel 1999 e di 1,15 miliardi di dollari nel 2009.</a:t>
            </a:r>
          </a:p>
          <a:p>
            <a:pPr fontAlgn="base"/>
            <a:r>
              <a:rPr lang="it-IT" sz="1100" dirty="0">
                <a:solidFill>
                  <a:schemeClr val="dk1"/>
                </a:solidFill>
                <a:latin typeface="Roboto"/>
                <a:ea typeface="Roboto"/>
              </a:rPr>
              <a:t/>
            </a:r>
            <a:br>
              <a:rPr lang="it-IT" sz="1100" dirty="0">
                <a:solidFill>
                  <a:schemeClr val="dk1"/>
                </a:solidFill>
                <a:latin typeface="Roboto"/>
                <a:ea typeface="Roboto"/>
              </a:rPr>
            </a:br>
            <a:r>
              <a:rPr lang="it-IT" sz="1100" dirty="0">
                <a:solidFill>
                  <a:schemeClr val="dk1"/>
                </a:solidFill>
                <a:latin typeface="Roboto"/>
                <a:ea typeface="Roboto"/>
              </a:rPr>
              <a:t/>
            </a:r>
            <a:br>
              <a:rPr lang="it-IT" sz="1100" dirty="0">
                <a:solidFill>
                  <a:schemeClr val="dk1"/>
                </a:solidFill>
                <a:latin typeface="Roboto"/>
                <a:ea typeface="Roboto"/>
              </a:rPr>
            </a:br>
            <a:endParaRPr lang="it-IT" sz="1100" dirty="0">
              <a:solidFill>
                <a:schemeClr val="dk1"/>
              </a:solidFill>
              <a:latin typeface="Roboto"/>
              <a:ea typeface="Roboto"/>
            </a:endParaRPr>
          </a:p>
        </p:txBody>
      </p:sp>
      <p:pic>
        <p:nvPicPr>
          <p:cNvPr id="3" name="Immagine 2">
            <a:extLst>
              <a:ext uri="{FF2B5EF4-FFF2-40B4-BE49-F238E27FC236}">
                <a16:creationId xmlns:a16="http://schemas.microsoft.com/office/drawing/2014/main" id="{2FFF32DF-EE4F-3642-9B92-F2294C0F5A12}"/>
              </a:ext>
            </a:extLst>
          </p:cNvPr>
          <p:cNvPicPr>
            <a:picLocks noChangeAspect="1"/>
          </p:cNvPicPr>
          <p:nvPr/>
        </p:nvPicPr>
        <p:blipFill>
          <a:blip r:embed="rId3"/>
          <a:stretch>
            <a:fillRect/>
          </a:stretch>
        </p:blipFill>
        <p:spPr>
          <a:xfrm>
            <a:off x="5871843" y="1749515"/>
            <a:ext cx="2344739" cy="2928007"/>
          </a:xfrm>
          <a:prstGeom prst="rect">
            <a:avLst/>
          </a:prstGeom>
        </p:spPr>
      </p:pic>
    </p:spTree>
    <p:extLst>
      <p:ext uri="{BB962C8B-B14F-4D97-AF65-F5344CB8AC3E}">
        <p14:creationId xmlns:p14="http://schemas.microsoft.com/office/powerpoint/2010/main" val="231530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41"/>
        <p:cNvGrpSpPr/>
        <p:nvPr/>
      </p:nvGrpSpPr>
      <p:grpSpPr>
        <a:xfrm>
          <a:off x="0" y="0"/>
          <a:ext cx="0" cy="0"/>
          <a:chOff x="0" y="0"/>
          <a:chExt cx="0" cy="0"/>
        </a:xfrm>
      </p:grpSpPr>
      <p:sp>
        <p:nvSpPr>
          <p:cNvPr id="2142" name="Google Shape;2142;p52"/>
          <p:cNvSpPr txBox="1">
            <a:spLocks noGrp="1"/>
          </p:cNvSpPr>
          <p:nvPr>
            <p:ph type="title"/>
          </p:nvPr>
        </p:nvSpPr>
        <p:spPr>
          <a:xfrm>
            <a:off x="342899" y="539150"/>
            <a:ext cx="8440616" cy="1105012"/>
          </a:xfrm>
          <a:prstGeom prst="rect">
            <a:avLst/>
          </a:prstGeom>
          <a:solidFill>
            <a:schemeClr val="tx1"/>
          </a:solidFill>
        </p:spPr>
        <p:txBody>
          <a:bodyPr spcFirstLastPara="1" wrap="square" lIns="91425" tIns="91425" rIns="91425" bIns="91425" anchor="t" anchorCtr="0">
            <a:noAutofit/>
          </a:bodyPr>
          <a:lstStyle/>
          <a:p>
            <a:pPr lvl="0"/>
            <a:r>
              <a:rPr lang="it-IT" dirty="0">
                <a:solidFill>
                  <a:schemeClr val="bg1"/>
                </a:solidFill>
              </a:rPr>
              <a:t>	</a:t>
            </a:r>
            <a:r>
              <a:rPr lang="it-IT" dirty="0">
                <a:solidFill>
                  <a:schemeClr val="bg2"/>
                </a:solidFill>
              </a:rPr>
              <a:t>SITUAZIONE ATTUALE DEI DIRITTI DEGLI AFROAMERICANI </a:t>
            </a:r>
            <a:br>
              <a:rPr lang="it-IT" dirty="0">
                <a:solidFill>
                  <a:schemeClr val="bg2"/>
                </a:solidFill>
              </a:rPr>
            </a:br>
            <a:r>
              <a:rPr lang="it-IT" dirty="0">
                <a:solidFill>
                  <a:schemeClr val="bg2"/>
                </a:solidFill>
              </a:rPr>
              <a:t>	NEGLI U.S.A.</a:t>
            </a:r>
            <a:endParaRPr dirty="0">
              <a:solidFill>
                <a:schemeClr val="bg2"/>
              </a:solidFill>
            </a:endParaRPr>
          </a:p>
        </p:txBody>
      </p:sp>
      <p:sp>
        <p:nvSpPr>
          <p:cNvPr id="7" name="Google Shape;10914;p68">
            <a:extLst>
              <a:ext uri="{FF2B5EF4-FFF2-40B4-BE49-F238E27FC236}">
                <a16:creationId xmlns:a16="http://schemas.microsoft.com/office/drawing/2014/main" id="{E7FAA1A5-8460-0B43-BF7B-359C7954E4E0}"/>
              </a:ext>
            </a:extLst>
          </p:cNvPr>
          <p:cNvSpPr/>
          <p:nvPr/>
        </p:nvSpPr>
        <p:spPr>
          <a:xfrm>
            <a:off x="8037195" y="71650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10914;p68">
            <a:extLst>
              <a:ext uri="{FF2B5EF4-FFF2-40B4-BE49-F238E27FC236}">
                <a16:creationId xmlns:a16="http://schemas.microsoft.com/office/drawing/2014/main" id="{21D77A3E-BC3F-8E4B-8C6B-CE5CEC82CC9D}"/>
              </a:ext>
            </a:extLst>
          </p:cNvPr>
          <p:cNvSpPr/>
          <p:nvPr/>
        </p:nvSpPr>
        <p:spPr>
          <a:xfrm>
            <a:off x="8404138" y="71650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914;p68">
            <a:extLst>
              <a:ext uri="{FF2B5EF4-FFF2-40B4-BE49-F238E27FC236}">
                <a16:creationId xmlns:a16="http://schemas.microsoft.com/office/drawing/2014/main" id="{29B6D177-AC81-5544-9871-FC06F62432DB}"/>
              </a:ext>
            </a:extLst>
          </p:cNvPr>
          <p:cNvSpPr/>
          <p:nvPr/>
        </p:nvSpPr>
        <p:spPr>
          <a:xfrm>
            <a:off x="8216582" y="716504"/>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 name="Rettangolo 1">
            <a:extLst>
              <a:ext uri="{FF2B5EF4-FFF2-40B4-BE49-F238E27FC236}">
                <a16:creationId xmlns:a16="http://schemas.microsoft.com/office/drawing/2014/main" id="{F3EE7A2D-BCEC-6A49-B672-EE20DFF66CF0}"/>
              </a:ext>
            </a:extLst>
          </p:cNvPr>
          <p:cNvSpPr/>
          <p:nvPr/>
        </p:nvSpPr>
        <p:spPr>
          <a:xfrm>
            <a:off x="472966" y="1860429"/>
            <a:ext cx="4572000" cy="3277820"/>
          </a:xfrm>
          <a:prstGeom prst="rect">
            <a:avLst/>
          </a:prstGeom>
        </p:spPr>
        <p:txBody>
          <a:bodyPr>
            <a:spAutoFit/>
          </a:bodyPr>
          <a:lstStyle/>
          <a:p>
            <a:r>
              <a:rPr lang="it-IT" sz="1100" dirty="0">
                <a:solidFill>
                  <a:schemeClr val="dk1"/>
                </a:solidFill>
                <a:latin typeface="Roboto"/>
                <a:ea typeface="Roboto"/>
              </a:rPr>
              <a:t>Durante gli anni ottanta e novanta si sono verificati numerosi scontri che hanno riguardato tensioni razziali di lunga durata tra polizia e comunità minoritarie. I disordini razziali di Miami  del 1980 furono catalizzati dall'uccisione di un automobilista afroamericano da parte di 4 agenti del Miami </a:t>
            </a:r>
            <a:r>
              <a:rPr lang="it-IT" sz="1100" dirty="0" err="1">
                <a:solidFill>
                  <a:schemeClr val="dk1"/>
                </a:solidFill>
                <a:latin typeface="Roboto"/>
                <a:ea typeface="Roboto"/>
              </a:rPr>
              <a:t>Dade</a:t>
            </a:r>
            <a:r>
              <a:rPr lang="it-IT" sz="1100" dirty="0">
                <a:solidFill>
                  <a:schemeClr val="dk1"/>
                </a:solidFill>
                <a:latin typeface="Roboto"/>
                <a:ea typeface="Roboto"/>
              </a:rPr>
              <a:t> Police </a:t>
            </a:r>
            <a:r>
              <a:rPr lang="it-IT" sz="1100" dirty="0" err="1">
                <a:solidFill>
                  <a:schemeClr val="dk1"/>
                </a:solidFill>
                <a:latin typeface="Roboto"/>
                <a:ea typeface="Roboto"/>
              </a:rPr>
              <a:t>Department</a:t>
            </a:r>
            <a:r>
              <a:rPr lang="it-IT" sz="1100" dirty="0">
                <a:solidFill>
                  <a:schemeClr val="dk1"/>
                </a:solidFill>
                <a:latin typeface="Roboto"/>
                <a:ea typeface="Roboto"/>
              </a:rPr>
              <a:t>; essi sono stati successivamente assolti da ogni addebito di omicidio colposo  grazie ad evidenti manomissioni.</a:t>
            </a:r>
          </a:p>
          <a:p>
            <a:r>
              <a:rPr lang="it-IT" sz="1100" dirty="0">
                <a:solidFill>
                  <a:schemeClr val="dk1"/>
                </a:solidFill>
                <a:latin typeface="Roboto"/>
                <a:ea typeface="Roboto"/>
              </a:rPr>
              <a:t/>
            </a:r>
            <a:br>
              <a:rPr lang="it-IT" sz="1100" dirty="0">
                <a:solidFill>
                  <a:schemeClr val="dk1"/>
                </a:solidFill>
                <a:latin typeface="Roboto"/>
                <a:ea typeface="Roboto"/>
              </a:rPr>
            </a:br>
            <a:r>
              <a:rPr lang="it-IT" sz="1100" dirty="0">
                <a:solidFill>
                  <a:schemeClr val="dk1"/>
                </a:solidFill>
                <a:latin typeface="Roboto"/>
                <a:ea typeface="Roboto"/>
              </a:rPr>
              <a:t/>
            </a:r>
            <a:br>
              <a:rPr lang="it-IT" sz="1100" dirty="0">
                <a:solidFill>
                  <a:schemeClr val="dk1"/>
                </a:solidFill>
                <a:latin typeface="Roboto"/>
                <a:ea typeface="Roboto"/>
              </a:rPr>
            </a:br>
            <a:r>
              <a:rPr lang="it-IT" sz="1100" dirty="0">
                <a:solidFill>
                  <a:schemeClr val="dk1"/>
                </a:solidFill>
                <a:latin typeface="Roboto"/>
                <a:ea typeface="Roboto"/>
              </a:rPr>
              <a:t>Le divisioni razziali perduravano per tutta la campagna elettorale; Ampi margini di elettori neri hanno dato un netto vantaggio a Obama durante le primarie presidenziali, dove 8 su 10 afroamericani hanno votato per lui e un sondaggio della MSNBC ha scoperto che la razza è stato un fattore chiave nella percezione della preparazione di un candidato per la carica.</a:t>
            </a:r>
          </a:p>
          <a:p>
            <a:r>
              <a:rPr lang="it-IT" dirty="0"/>
              <a:t/>
            </a:r>
            <a:br>
              <a:rPr lang="it-IT" dirty="0"/>
            </a:br>
            <a:r>
              <a:rPr lang="it-IT" dirty="0"/>
              <a:t/>
            </a:r>
            <a:br>
              <a:rPr lang="it-IT" dirty="0"/>
            </a:br>
            <a:endParaRPr lang="it-IT" dirty="0"/>
          </a:p>
        </p:txBody>
      </p:sp>
      <p:pic>
        <p:nvPicPr>
          <p:cNvPr id="3" name="Immagine 2">
            <a:extLst>
              <a:ext uri="{FF2B5EF4-FFF2-40B4-BE49-F238E27FC236}">
                <a16:creationId xmlns:a16="http://schemas.microsoft.com/office/drawing/2014/main" id="{F0C1C07A-6C6E-DC42-91E4-3CC37886C1E9}"/>
              </a:ext>
            </a:extLst>
          </p:cNvPr>
          <p:cNvPicPr>
            <a:picLocks noChangeAspect="1"/>
          </p:cNvPicPr>
          <p:nvPr/>
        </p:nvPicPr>
        <p:blipFill>
          <a:blip r:embed="rId3"/>
          <a:stretch>
            <a:fillRect/>
          </a:stretch>
        </p:blipFill>
        <p:spPr>
          <a:xfrm>
            <a:off x="5417648" y="2175642"/>
            <a:ext cx="2978321" cy="1667860"/>
          </a:xfrm>
          <a:prstGeom prst="rect">
            <a:avLst/>
          </a:prstGeom>
        </p:spPr>
      </p:pic>
    </p:spTree>
    <p:extLst>
      <p:ext uri="{BB962C8B-B14F-4D97-AF65-F5344CB8AC3E}">
        <p14:creationId xmlns:p14="http://schemas.microsoft.com/office/powerpoint/2010/main" val="325091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p>
            <a:pPr fontAlgn="base"/>
            <a:r>
              <a:rPr lang="it-IT" dirty="0">
                <a:solidFill>
                  <a:schemeClr val="bg1"/>
                </a:solidFill>
              </a:rPr>
              <a:t>LA TRATTA OGGI NEL MONDO, IN EUROPA, IN ITALIA</a:t>
            </a:r>
          </a:p>
        </p:txBody>
      </p:sp>
      <p:sp>
        <p:nvSpPr>
          <p:cNvPr id="31" name="Google Shape;10914;p68">
            <a:extLst>
              <a:ext uri="{FF2B5EF4-FFF2-40B4-BE49-F238E27FC236}">
                <a16:creationId xmlns:a16="http://schemas.microsoft.com/office/drawing/2014/main" id="{8489105F-F21E-2442-A1DC-38200FF5416C}"/>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 name="Google Shape;10914;p68">
            <a:extLst>
              <a:ext uri="{FF2B5EF4-FFF2-40B4-BE49-F238E27FC236}">
                <a16:creationId xmlns:a16="http://schemas.microsoft.com/office/drawing/2014/main" id="{AFDD4E5A-5E64-434C-B769-CE8756FA497A}"/>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10914;p68">
            <a:extLst>
              <a:ext uri="{FF2B5EF4-FFF2-40B4-BE49-F238E27FC236}">
                <a16:creationId xmlns:a16="http://schemas.microsoft.com/office/drawing/2014/main" id="{DEED82CD-E1BF-7D4B-A81E-2CB6BDDF87F5}"/>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29;p34">
            <a:extLst>
              <a:ext uri="{FF2B5EF4-FFF2-40B4-BE49-F238E27FC236}">
                <a16:creationId xmlns:a16="http://schemas.microsoft.com/office/drawing/2014/main" id="{B4AFF81F-8A42-A041-921C-247F62609DCA}"/>
              </a:ext>
            </a:extLst>
          </p:cNvPr>
          <p:cNvSpPr txBox="1">
            <a:spLocks/>
          </p:cNvSpPr>
          <p:nvPr/>
        </p:nvSpPr>
        <p:spPr>
          <a:xfrm>
            <a:off x="356185" y="1069344"/>
            <a:ext cx="4570539" cy="179595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dirty="0"/>
              <a:t>Gli ultimi dati diffusi dall’Unione Europea relativi all’anno 2017 – 2018 parlano di oltre 26.268 vittime. La stragrande maggioranza di esse nel nostro continente sono ancora donne e ragazze, dove lo sfruttamento sessuale è lo scopo primario del loro traffico. In questi due anni, i paesi con il maggior numero di vittime registrate sono stati il Regno Unito, la Francia, l’Italia, i Paesi Bassi e la Germania. Allo stesso tempo, anche i cittadini non europei, soprattutto donne provenienti dalla Nigeriani, l’Albania, il Vietnam, la Cina e il Sudan vengono trafficate e portate all’interno dei confini dell’Unione Europea. </a:t>
            </a:r>
          </a:p>
        </p:txBody>
      </p:sp>
      <p:pic>
        <p:nvPicPr>
          <p:cNvPr id="3" name="Immagine 2">
            <a:extLst>
              <a:ext uri="{FF2B5EF4-FFF2-40B4-BE49-F238E27FC236}">
                <a16:creationId xmlns:a16="http://schemas.microsoft.com/office/drawing/2014/main" id="{DFFDBF48-98CA-6C4F-AF4E-DCE7A1AB6BC7}"/>
              </a:ext>
            </a:extLst>
          </p:cNvPr>
          <p:cNvPicPr>
            <a:picLocks noChangeAspect="1"/>
          </p:cNvPicPr>
          <p:nvPr/>
        </p:nvPicPr>
        <p:blipFill>
          <a:blip r:embed="rId3"/>
          <a:stretch>
            <a:fillRect/>
          </a:stretch>
        </p:blipFill>
        <p:spPr>
          <a:xfrm>
            <a:off x="1115505" y="2865296"/>
            <a:ext cx="2982733" cy="1838762"/>
          </a:xfrm>
          <a:prstGeom prst="rect">
            <a:avLst/>
          </a:prstGeom>
        </p:spPr>
      </p:pic>
      <p:sp>
        <p:nvSpPr>
          <p:cNvPr id="4" name="Rettangolo 3">
            <a:extLst>
              <a:ext uri="{FF2B5EF4-FFF2-40B4-BE49-F238E27FC236}">
                <a16:creationId xmlns:a16="http://schemas.microsoft.com/office/drawing/2014/main" id="{66D7F88F-0B91-5740-9779-F996B26C8E7C}"/>
              </a:ext>
            </a:extLst>
          </p:cNvPr>
          <p:cNvSpPr/>
          <p:nvPr/>
        </p:nvSpPr>
        <p:spPr>
          <a:xfrm>
            <a:off x="5045763" y="1146050"/>
            <a:ext cx="3821876" cy="3816429"/>
          </a:xfrm>
          <a:prstGeom prst="rect">
            <a:avLst/>
          </a:prstGeom>
        </p:spPr>
        <p:txBody>
          <a:bodyPr wrap="square">
            <a:spAutoFit/>
          </a:bodyPr>
          <a:lstStyle/>
          <a:p>
            <a:r>
              <a:rPr lang="it-IT" sz="1100" dirty="0">
                <a:latin typeface="Arial" panose="020B0604020202020204" pitchFamily="34" charset="0"/>
                <a:ea typeface="Times New Roman" panose="02020603050405020304" pitchFamily="18" charset="0"/>
              </a:rPr>
              <a:t>Il nostro paese è un caso alquanto anomalo rispetto ai trend generali. L’Italia è la nazione con il maggior numero delle persone sospettate di crimini, ma le incarcerazioni sono ancora basse. L’adescamento delle donne avviene per la maggior parte dei casi da parenti o persone molto vicine alle vittime. Si è parlato del fenomeno dei lover boy, partner o uomini che con la promessa di una vita migliore adescano giovani donne nelle zone più povere dell’Est Europa, portandole poi ha farle prostituire sul nostro territorio nazionale. </a:t>
            </a:r>
            <a:br>
              <a:rPr lang="it-IT" sz="1100" dirty="0">
                <a:latin typeface="Arial" panose="020B0604020202020204" pitchFamily="34" charset="0"/>
                <a:ea typeface="Times New Roman" panose="02020603050405020304" pitchFamily="18" charset="0"/>
              </a:rPr>
            </a:br>
            <a:r>
              <a:rPr lang="it-IT" sz="1100" dirty="0">
                <a:latin typeface="Arial" panose="020B0604020202020204" pitchFamily="34" charset="0"/>
                <a:ea typeface="Times New Roman" panose="02020603050405020304" pitchFamily="18" charset="0"/>
              </a:rPr>
              <a:t>Da oltre 30 anni l’Italia rappresenta poi la destinazione europea e punto di arrivo nel continente della tratta e dello sfruttamento sessuale delle donne nigeriane. Arrivando in un nuovo paese, queste donne non sono consapevoli di quale tipo di aiuto legale possono cercare, mentre altre hanno paura di chiedere aiuto a causa delle conseguenze e ripercussioni dello juju su di loro e sulla loro famiglia. Con la pandemia, le attività di sensibilizzazione in strada svolte dalle ong per aiutare le vittime della tratta di esseri umani sono fortemente diminuite, lasciando ancora più casi da coprire. </a:t>
            </a:r>
            <a:br>
              <a:rPr lang="it-IT" sz="1100" dirty="0">
                <a:latin typeface="Arial" panose="020B0604020202020204" pitchFamily="34" charset="0"/>
                <a:ea typeface="Times New Roman" panose="02020603050405020304" pitchFamily="18" charset="0"/>
              </a:rPr>
            </a:br>
            <a:endParaRPr lang="it-IT"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p>
            <a:pPr fontAlgn="base"/>
            <a:r>
              <a:rPr lang="it-IT" dirty="0">
                <a:solidFill>
                  <a:schemeClr val="bg1"/>
                </a:solidFill>
              </a:rPr>
              <a:t>LA TRATTA OGGI NEL MONDO, IN EUROPA, IN ITALIA</a:t>
            </a:r>
          </a:p>
        </p:txBody>
      </p:sp>
      <p:sp>
        <p:nvSpPr>
          <p:cNvPr id="31" name="Google Shape;10914;p68">
            <a:extLst>
              <a:ext uri="{FF2B5EF4-FFF2-40B4-BE49-F238E27FC236}">
                <a16:creationId xmlns:a16="http://schemas.microsoft.com/office/drawing/2014/main" id="{8489105F-F21E-2442-A1DC-38200FF5416C}"/>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 name="Google Shape;10914;p68">
            <a:extLst>
              <a:ext uri="{FF2B5EF4-FFF2-40B4-BE49-F238E27FC236}">
                <a16:creationId xmlns:a16="http://schemas.microsoft.com/office/drawing/2014/main" id="{AFDD4E5A-5E64-434C-B769-CE8756FA497A}"/>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10914;p68">
            <a:extLst>
              <a:ext uri="{FF2B5EF4-FFF2-40B4-BE49-F238E27FC236}">
                <a16:creationId xmlns:a16="http://schemas.microsoft.com/office/drawing/2014/main" id="{DEED82CD-E1BF-7D4B-A81E-2CB6BDDF87F5}"/>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 name="Rettangolo 2">
            <a:extLst>
              <a:ext uri="{FF2B5EF4-FFF2-40B4-BE49-F238E27FC236}">
                <a16:creationId xmlns:a16="http://schemas.microsoft.com/office/drawing/2014/main" id="{8DF22197-D0DF-FA43-9E28-989C6DCFE888}"/>
              </a:ext>
            </a:extLst>
          </p:cNvPr>
          <p:cNvSpPr/>
          <p:nvPr/>
        </p:nvSpPr>
        <p:spPr>
          <a:xfrm>
            <a:off x="3706431" y="1239304"/>
            <a:ext cx="5108983" cy="3231654"/>
          </a:xfrm>
          <a:prstGeom prst="rect">
            <a:avLst/>
          </a:prstGeom>
        </p:spPr>
        <p:txBody>
          <a:bodyPr wrap="square">
            <a:spAutoFit/>
          </a:bodyPr>
          <a:lstStyle/>
          <a:p>
            <a:pPr algn="ctr"/>
            <a:r>
              <a:rPr lang="it-IT" sz="1200" b="1" dirty="0">
                <a:latin typeface="Arial" panose="020B0604020202020204" pitchFamily="34" charset="0"/>
                <a:ea typeface="Times New Roman" panose="02020603050405020304" pitchFamily="18" charset="0"/>
              </a:rPr>
              <a:t>Bambini e giovani</a:t>
            </a:r>
            <a:r>
              <a:rPr lang="it-IT" sz="1200" dirty="0">
                <a:latin typeface="Arial" panose="020B0604020202020204" pitchFamily="34" charset="0"/>
                <a:ea typeface="Times New Roman" panose="02020603050405020304" pitchFamily="18" charset="0"/>
              </a:rPr>
              <a:t/>
            </a:r>
            <a:br>
              <a:rPr lang="it-IT" sz="1200" dirty="0">
                <a:latin typeface="Arial" panose="020B0604020202020204" pitchFamily="34" charset="0"/>
                <a:ea typeface="Times New Roman" panose="02020603050405020304" pitchFamily="18" charset="0"/>
              </a:rPr>
            </a:br>
            <a:r>
              <a:rPr lang="it-IT" sz="1200" dirty="0">
                <a:latin typeface="Arial" panose="020B0604020202020204" pitchFamily="34" charset="0"/>
                <a:ea typeface="Times New Roman" panose="02020603050405020304" pitchFamily="18" charset="0"/>
              </a:rPr>
              <a:t/>
            </a:r>
            <a:br>
              <a:rPr lang="it-IT" sz="1200" dirty="0">
                <a:latin typeface="Arial" panose="020B0604020202020204" pitchFamily="34" charset="0"/>
                <a:ea typeface="Times New Roman" panose="02020603050405020304" pitchFamily="18" charset="0"/>
              </a:rPr>
            </a:br>
            <a:r>
              <a:rPr lang="it-IT" sz="1200" dirty="0">
                <a:latin typeface="Arial" panose="020B0604020202020204" pitchFamily="34" charset="0"/>
                <a:ea typeface="Times New Roman" panose="02020603050405020304" pitchFamily="18" charset="0"/>
              </a:rPr>
              <a:t>Secondo la Commissione Europea la domanda di materiale pedopornografico sarebbe aumentata fino al 30% in alcuni stati membri dell’Unione. L’Europol, inoltre afferma che, il 30% degli autori del reato che sono in possesso di materiale pedopornografico e attivi negli scambi online e nella darknet sono coinvolti direttamente nelle azioni di coercizione ed estorsione sessuale. Come dichiarato dal Centro nazionale per la pedopornografia in Italia, ci sono state 311 indagini relative all’adescamento di minori con 874 indagati di cui 43 arrestati. Da un report di Save the Children Italia, la nazionalità di origine delle vittime è principalmente nigeriana, ivoriana e tunisina, la regione con più casi emersi è la Sicilia, seguita da Liguria, Campania e Piemonte. </a:t>
            </a:r>
            <a:br>
              <a:rPr lang="it-IT" sz="1200" dirty="0">
                <a:latin typeface="Arial" panose="020B0604020202020204" pitchFamily="34" charset="0"/>
                <a:ea typeface="Times New Roman" panose="02020603050405020304" pitchFamily="18" charset="0"/>
              </a:rPr>
            </a:br>
            <a:r>
              <a:rPr lang="it-IT" sz="1200" dirty="0">
                <a:latin typeface="Arial" panose="020B0604020202020204" pitchFamily="34" charset="0"/>
                <a:ea typeface="Times New Roman" panose="02020603050405020304" pitchFamily="18" charset="0"/>
              </a:rPr>
              <a:t/>
            </a:r>
            <a:br>
              <a:rPr lang="it-IT" sz="1200" dirty="0">
                <a:latin typeface="Arial" panose="020B0604020202020204" pitchFamily="34" charset="0"/>
                <a:ea typeface="Times New Roman" panose="02020603050405020304" pitchFamily="18" charset="0"/>
              </a:rPr>
            </a:br>
            <a:r>
              <a:rPr lang="it-IT" sz="1200" dirty="0">
                <a:latin typeface="Arial" panose="020B0604020202020204" pitchFamily="34" charset="0"/>
                <a:ea typeface="Times New Roman" panose="02020603050405020304" pitchFamily="18" charset="0"/>
              </a:rPr>
              <a:t>Tuttavia, i bambini Romeni, rimangono i primi ad essere sfruttati a livello europeo, rappresentando circa il 50% delle vittime. </a:t>
            </a:r>
            <a:br>
              <a:rPr lang="it-IT" sz="1200" dirty="0">
                <a:latin typeface="Arial" panose="020B0604020202020204" pitchFamily="34" charset="0"/>
                <a:ea typeface="Times New Roman" panose="02020603050405020304" pitchFamily="18" charset="0"/>
              </a:rPr>
            </a:br>
            <a:endParaRPr lang="it-IT" sz="1200" dirty="0"/>
          </a:p>
        </p:txBody>
      </p:sp>
      <p:pic>
        <p:nvPicPr>
          <p:cNvPr id="8" name="Immagine 7">
            <a:extLst>
              <a:ext uri="{FF2B5EF4-FFF2-40B4-BE49-F238E27FC236}">
                <a16:creationId xmlns:a16="http://schemas.microsoft.com/office/drawing/2014/main" id="{A44143BA-DFF2-0649-B5C4-8D7FFD8CC0A6}"/>
              </a:ext>
            </a:extLst>
          </p:cNvPr>
          <p:cNvPicPr>
            <a:picLocks noChangeAspect="1"/>
          </p:cNvPicPr>
          <p:nvPr/>
        </p:nvPicPr>
        <p:blipFill>
          <a:blip r:embed="rId3"/>
          <a:stretch>
            <a:fillRect/>
          </a:stretch>
        </p:blipFill>
        <p:spPr>
          <a:xfrm>
            <a:off x="441436" y="1227739"/>
            <a:ext cx="2441643" cy="1367320"/>
          </a:xfrm>
          <a:prstGeom prst="rect">
            <a:avLst/>
          </a:prstGeom>
        </p:spPr>
      </p:pic>
      <p:pic>
        <p:nvPicPr>
          <p:cNvPr id="2" name="Immagine 1">
            <a:extLst>
              <a:ext uri="{FF2B5EF4-FFF2-40B4-BE49-F238E27FC236}">
                <a16:creationId xmlns:a16="http://schemas.microsoft.com/office/drawing/2014/main" id="{7860F9BE-C194-C14B-AEC4-BBAF1B83F2D2}"/>
              </a:ext>
            </a:extLst>
          </p:cNvPr>
          <p:cNvPicPr>
            <a:picLocks noChangeAspect="1"/>
          </p:cNvPicPr>
          <p:nvPr/>
        </p:nvPicPr>
        <p:blipFill>
          <a:blip r:embed="rId4"/>
          <a:stretch>
            <a:fillRect/>
          </a:stretch>
        </p:blipFill>
        <p:spPr>
          <a:xfrm>
            <a:off x="441436" y="3286181"/>
            <a:ext cx="2238702" cy="1426077"/>
          </a:xfrm>
          <a:prstGeom prst="rect">
            <a:avLst/>
          </a:prstGeom>
        </p:spPr>
      </p:pic>
      <p:pic>
        <p:nvPicPr>
          <p:cNvPr id="4" name="Immagine 3">
            <a:extLst>
              <a:ext uri="{FF2B5EF4-FFF2-40B4-BE49-F238E27FC236}">
                <a16:creationId xmlns:a16="http://schemas.microsoft.com/office/drawing/2014/main" id="{EE1B8EEA-3EC8-0E4B-9153-CAF8B46FE4E1}"/>
              </a:ext>
            </a:extLst>
          </p:cNvPr>
          <p:cNvPicPr>
            <a:picLocks noChangeAspect="1"/>
          </p:cNvPicPr>
          <p:nvPr/>
        </p:nvPicPr>
        <p:blipFill>
          <a:blip r:embed="rId5"/>
          <a:stretch>
            <a:fillRect/>
          </a:stretch>
        </p:blipFill>
        <p:spPr>
          <a:xfrm>
            <a:off x="1904359" y="2336027"/>
            <a:ext cx="1783817" cy="1336141"/>
          </a:xfrm>
          <a:prstGeom prst="rect">
            <a:avLst/>
          </a:prstGeom>
        </p:spPr>
      </p:pic>
    </p:spTree>
    <p:extLst>
      <p:ext uri="{BB962C8B-B14F-4D97-AF65-F5344CB8AC3E}">
        <p14:creationId xmlns:p14="http://schemas.microsoft.com/office/powerpoint/2010/main" val="171655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p>
            <a:pPr fontAlgn="base"/>
            <a:r>
              <a:rPr lang="it-IT" dirty="0">
                <a:solidFill>
                  <a:schemeClr val="bg1"/>
                </a:solidFill>
              </a:rPr>
              <a:t>LA TRATTA OGGI NEL MONDO, IN EUROPA, IN ITALIA</a:t>
            </a:r>
          </a:p>
        </p:txBody>
      </p:sp>
      <p:sp>
        <p:nvSpPr>
          <p:cNvPr id="31" name="Google Shape;10914;p68">
            <a:extLst>
              <a:ext uri="{FF2B5EF4-FFF2-40B4-BE49-F238E27FC236}">
                <a16:creationId xmlns:a16="http://schemas.microsoft.com/office/drawing/2014/main" id="{8489105F-F21E-2442-A1DC-38200FF5416C}"/>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32" name="Google Shape;10914;p68">
            <a:extLst>
              <a:ext uri="{FF2B5EF4-FFF2-40B4-BE49-F238E27FC236}">
                <a16:creationId xmlns:a16="http://schemas.microsoft.com/office/drawing/2014/main" id="{AFDD4E5A-5E64-434C-B769-CE8756FA497A}"/>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33" name="Google Shape;10914;p68">
            <a:extLst>
              <a:ext uri="{FF2B5EF4-FFF2-40B4-BE49-F238E27FC236}">
                <a16:creationId xmlns:a16="http://schemas.microsoft.com/office/drawing/2014/main" id="{DEED82CD-E1BF-7D4B-A81E-2CB6BDDF87F5}"/>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Rettangolo 1">
            <a:extLst>
              <a:ext uri="{FF2B5EF4-FFF2-40B4-BE49-F238E27FC236}">
                <a16:creationId xmlns:a16="http://schemas.microsoft.com/office/drawing/2014/main" id="{D9F3F15C-4573-9C43-9849-35A4BE49A956}"/>
              </a:ext>
            </a:extLst>
          </p:cNvPr>
          <p:cNvSpPr/>
          <p:nvPr/>
        </p:nvSpPr>
        <p:spPr>
          <a:xfrm>
            <a:off x="416249" y="1240641"/>
            <a:ext cx="5327048" cy="3647152"/>
          </a:xfrm>
          <a:prstGeom prst="rect">
            <a:avLst/>
          </a:prstGeom>
        </p:spPr>
        <p:txBody>
          <a:bodyPr wrap="square">
            <a:spAutoFit/>
          </a:bodyPr>
          <a:lstStyle/>
          <a:p>
            <a:pPr algn="ctr"/>
            <a:r>
              <a:rPr lang="it-IT" sz="1100" b="1" dirty="0">
                <a:latin typeface="Arial" panose="020B0604020202020204" pitchFamily="34" charset="0"/>
                <a:ea typeface="Times New Roman" panose="02020603050405020304" pitchFamily="18" charset="0"/>
              </a:rPr>
              <a:t>Lgbtq+,</a:t>
            </a:r>
            <a:r>
              <a:rPr lang="it-IT" sz="1100" dirty="0">
                <a:latin typeface="Arial" panose="020B0604020202020204" pitchFamily="34" charset="0"/>
                <a:ea typeface="Times New Roman" panose="02020603050405020304" pitchFamily="18" charset="0"/>
              </a:rPr>
              <a:t> </a:t>
            </a:r>
            <a:r>
              <a:rPr lang="it-IT" sz="1100" b="1" dirty="0">
                <a:latin typeface="Arial" panose="020B0604020202020204" pitchFamily="34" charset="0"/>
                <a:ea typeface="Times New Roman" panose="02020603050405020304" pitchFamily="18" charset="0"/>
              </a:rPr>
              <a:t>surrogati e migranti</a:t>
            </a:r>
            <a:r>
              <a:rPr lang="it-IT" sz="1100" dirty="0">
                <a:latin typeface="Arial" panose="020B0604020202020204" pitchFamily="34" charset="0"/>
                <a:ea typeface="Times New Roman" panose="02020603050405020304" pitchFamily="18" charset="0"/>
              </a:rPr>
              <a:t/>
            </a:r>
            <a:br>
              <a:rPr lang="it-IT" sz="1100" dirty="0">
                <a:latin typeface="Arial" panose="020B0604020202020204" pitchFamily="34" charset="0"/>
                <a:ea typeface="Times New Roman" panose="02020603050405020304" pitchFamily="18" charset="0"/>
              </a:rPr>
            </a:br>
            <a:r>
              <a:rPr lang="it-IT" sz="1100" dirty="0">
                <a:latin typeface="Arial" panose="020B0604020202020204" pitchFamily="34" charset="0"/>
                <a:ea typeface="Times New Roman" panose="02020603050405020304" pitchFamily="18" charset="0"/>
              </a:rPr>
              <a:t/>
            </a:r>
            <a:br>
              <a:rPr lang="it-IT" sz="1100" dirty="0">
                <a:latin typeface="Arial" panose="020B0604020202020204" pitchFamily="34" charset="0"/>
                <a:ea typeface="Times New Roman" panose="02020603050405020304" pitchFamily="18" charset="0"/>
              </a:rPr>
            </a:br>
            <a:r>
              <a:rPr lang="it-IT" sz="1100" dirty="0">
                <a:latin typeface="Arial" panose="020B0604020202020204" pitchFamily="34" charset="0"/>
                <a:ea typeface="Times New Roman" panose="02020603050405020304" pitchFamily="18" charset="0"/>
              </a:rPr>
              <a:t>Il traffico sessuale di persone lgbtq+ è comunemente trascurato e raramente segnalato dai governi locali e nazionali. Lynly Egyes, direttrice presso il Transgender Law Center, ha affermato inoltre che le persone lgbtq+ non sono spesso viste come vittime della tratta, né in grado di raccontare le loro storie in sicurezza a causa di pregiudizi nelle forze dell’ordine. Tali condizioni minacciano di spingere le persone che si trovavano già in situazioni disperate a entrare in circuiti di sfruttamento di lavoro o lavoro sessuale forzato e non riuscire ad uscirne. </a:t>
            </a:r>
          </a:p>
          <a:p>
            <a:endParaRPr lang="it-IT" sz="1100" dirty="0">
              <a:latin typeface="Arial" panose="020B0604020202020204" pitchFamily="34" charset="0"/>
              <a:ea typeface="Times New Roman" panose="02020603050405020304" pitchFamily="18" charset="0"/>
            </a:endParaRPr>
          </a:p>
          <a:p>
            <a:pPr algn="ctr"/>
            <a:r>
              <a:rPr lang="it-IT" sz="1100" dirty="0">
                <a:latin typeface="Arial" panose="020B0604020202020204" pitchFamily="34" charset="0"/>
                <a:ea typeface="Times New Roman" panose="02020603050405020304" pitchFamily="18" charset="0"/>
              </a:rPr>
              <a:t>L’atto della surrogazione può essere un reato di tratta di esseri umani, in cui la madre surrogata svolge il ruolo di venditore, e il bambino viene visto come una merce consegnata al compratore dal genitore del bambino. </a:t>
            </a:r>
            <a:br>
              <a:rPr lang="it-IT" sz="1100" dirty="0">
                <a:latin typeface="Arial" panose="020B0604020202020204" pitchFamily="34" charset="0"/>
                <a:ea typeface="Times New Roman" panose="02020603050405020304" pitchFamily="18" charset="0"/>
              </a:rPr>
            </a:br>
            <a:endParaRPr lang="it-IT" sz="1100" dirty="0">
              <a:latin typeface="Arial" panose="020B0604020202020204" pitchFamily="34" charset="0"/>
              <a:ea typeface="Times New Roman" panose="02020603050405020304" pitchFamily="18" charset="0"/>
            </a:endParaRPr>
          </a:p>
          <a:p>
            <a:pPr algn="ctr"/>
            <a:r>
              <a:rPr lang="it-IT" sz="1100" dirty="0"/>
              <a:t>In più vi è la questione dei migranti, per cui un protocollo legato alla loro condizione esiste. A differenza del migrante, la vittima della tratta non esprime un consenso ad essere sottratto al suo paese di origine. Tuttavia, nel contesto attuale, il consenso è reso privo di significato dalle azioni abusive dei trafficanti, proprio perché il traffico di migranti poi termina all’interno del nuovo paese dove il migrante diviene attore involontario del sistema dello sfruttamento.</a:t>
            </a:r>
            <a:endParaRPr lang="it-IT" sz="1000" dirty="0">
              <a:latin typeface="Arial" panose="020B0604020202020204" pitchFamily="34" charset="0"/>
              <a:ea typeface="Times New Roman" panose="02020603050405020304" pitchFamily="18" charset="0"/>
            </a:endParaRPr>
          </a:p>
          <a:p>
            <a:endParaRPr lang="it-IT" sz="1100" dirty="0">
              <a:latin typeface="Arial" panose="020B0604020202020204" pitchFamily="34" charset="0"/>
              <a:ea typeface="Times New Roman" panose="02020603050405020304" pitchFamily="18" charset="0"/>
            </a:endParaRPr>
          </a:p>
        </p:txBody>
      </p:sp>
      <p:pic>
        <p:nvPicPr>
          <p:cNvPr id="3" name="Immagine 2">
            <a:extLst>
              <a:ext uri="{FF2B5EF4-FFF2-40B4-BE49-F238E27FC236}">
                <a16:creationId xmlns:a16="http://schemas.microsoft.com/office/drawing/2014/main" id="{4B2C9A2F-85F2-A14F-B566-7484EB31335C}"/>
              </a:ext>
            </a:extLst>
          </p:cNvPr>
          <p:cNvPicPr>
            <a:picLocks noChangeAspect="1"/>
          </p:cNvPicPr>
          <p:nvPr/>
        </p:nvPicPr>
        <p:blipFill>
          <a:blip r:embed="rId3"/>
          <a:stretch>
            <a:fillRect/>
          </a:stretch>
        </p:blipFill>
        <p:spPr>
          <a:xfrm>
            <a:off x="5756111" y="1284888"/>
            <a:ext cx="2131615" cy="1197697"/>
          </a:xfrm>
          <a:prstGeom prst="rect">
            <a:avLst/>
          </a:prstGeom>
        </p:spPr>
      </p:pic>
      <p:pic>
        <p:nvPicPr>
          <p:cNvPr id="5" name="Immagine 4">
            <a:extLst>
              <a:ext uri="{FF2B5EF4-FFF2-40B4-BE49-F238E27FC236}">
                <a16:creationId xmlns:a16="http://schemas.microsoft.com/office/drawing/2014/main" id="{40C21B82-25A5-4248-A352-A9019E46AA4D}"/>
              </a:ext>
            </a:extLst>
          </p:cNvPr>
          <p:cNvPicPr>
            <a:picLocks noChangeAspect="1"/>
          </p:cNvPicPr>
          <p:nvPr/>
        </p:nvPicPr>
        <p:blipFill>
          <a:blip r:embed="rId4"/>
          <a:stretch>
            <a:fillRect/>
          </a:stretch>
        </p:blipFill>
        <p:spPr>
          <a:xfrm>
            <a:off x="6471745" y="2396841"/>
            <a:ext cx="2056708" cy="1197697"/>
          </a:xfrm>
          <a:prstGeom prst="rect">
            <a:avLst/>
          </a:prstGeom>
        </p:spPr>
      </p:pic>
      <p:pic>
        <p:nvPicPr>
          <p:cNvPr id="4" name="Immagine 3">
            <a:extLst>
              <a:ext uri="{FF2B5EF4-FFF2-40B4-BE49-F238E27FC236}">
                <a16:creationId xmlns:a16="http://schemas.microsoft.com/office/drawing/2014/main" id="{441FF235-A3C7-AA4A-9526-88A9178C8382}"/>
              </a:ext>
            </a:extLst>
          </p:cNvPr>
          <p:cNvPicPr>
            <a:picLocks noChangeAspect="1"/>
          </p:cNvPicPr>
          <p:nvPr/>
        </p:nvPicPr>
        <p:blipFill>
          <a:blip r:embed="rId5"/>
          <a:stretch>
            <a:fillRect/>
          </a:stretch>
        </p:blipFill>
        <p:spPr>
          <a:xfrm>
            <a:off x="7047701" y="3594538"/>
            <a:ext cx="1680050" cy="1117997"/>
          </a:xfrm>
          <a:prstGeom prst="rect">
            <a:avLst/>
          </a:prstGeom>
        </p:spPr>
      </p:pic>
    </p:spTree>
    <p:extLst>
      <p:ext uri="{BB962C8B-B14F-4D97-AF65-F5344CB8AC3E}">
        <p14:creationId xmlns:p14="http://schemas.microsoft.com/office/powerpoint/2010/main" val="261220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DD8E"/>
        </a:solidFill>
        <a:effectLst/>
      </p:bgPr>
    </p:bg>
    <p:spTree>
      <p:nvGrpSpPr>
        <p:cNvPr id="1" name="Shape 1944"/>
        <p:cNvGrpSpPr/>
        <p:nvPr/>
      </p:nvGrpSpPr>
      <p:grpSpPr>
        <a:xfrm>
          <a:off x="0" y="0"/>
          <a:ext cx="0" cy="0"/>
          <a:chOff x="0" y="0"/>
          <a:chExt cx="0" cy="0"/>
        </a:xfrm>
      </p:grpSpPr>
      <p:sp>
        <p:nvSpPr>
          <p:cNvPr id="1945" name="Google Shape;1945;p43"/>
          <p:cNvSpPr txBox="1">
            <a:spLocks noGrp="1"/>
          </p:cNvSpPr>
          <p:nvPr>
            <p:ph type="title"/>
          </p:nvPr>
        </p:nvSpPr>
        <p:spPr>
          <a:xfrm>
            <a:off x="1122575" y="1216650"/>
            <a:ext cx="6762300" cy="27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FINE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0"/>
        <p:cNvGrpSpPr/>
        <p:nvPr/>
      </p:nvGrpSpPr>
      <p:grpSpPr>
        <a:xfrm>
          <a:off x="0" y="0"/>
          <a:ext cx="0" cy="0"/>
          <a:chOff x="0" y="0"/>
          <a:chExt cx="0" cy="0"/>
        </a:xfrm>
      </p:grpSpPr>
      <p:sp>
        <p:nvSpPr>
          <p:cNvPr id="201" name="Google Shape;201;p32"/>
          <p:cNvSpPr txBox="1">
            <a:spLocks noGrp="1"/>
          </p:cNvSpPr>
          <p:nvPr>
            <p:ph type="body" idx="1"/>
          </p:nvPr>
        </p:nvSpPr>
        <p:spPr>
          <a:xfrm>
            <a:off x="234950" y="1231650"/>
            <a:ext cx="6654800" cy="3514850"/>
          </a:xfrm>
          <a:prstGeom prst="rect">
            <a:avLst/>
          </a:prstGeom>
        </p:spPr>
        <p:txBody>
          <a:bodyPr spcFirstLastPara="1" wrap="square" lIns="91425" tIns="91425" rIns="91425" bIns="91425" anchor="t" anchorCtr="0">
            <a:noAutofit/>
          </a:bodyPr>
          <a:lstStyle/>
          <a:p>
            <a:pPr marL="139700" indent="0">
              <a:buNone/>
            </a:pPr>
            <a:r>
              <a:rPr lang="it-IT" dirty="0"/>
              <a:t>La tratta di esseri umani o tratta di persone è un'attività criminale finalizzata alla cattura, il sequestro o il reclutamento, nonché il trasporto, il trasferimento, l'alloggio o l'accoglienza di una o più persone, usando mezzi illeciti e ai fini dello sfruttamento delle stesse. Nel Protocollo delle Nazioni Unite contro la tratta delle persone viene definita come:</a:t>
            </a:r>
          </a:p>
          <a:p>
            <a:pPr marL="139700" indent="0">
              <a:buNone/>
            </a:pPr>
            <a:endParaRPr lang="it-IT" dirty="0"/>
          </a:p>
          <a:p>
            <a:pPr marL="139700" indent="0">
              <a:buNone/>
            </a:pPr>
            <a:r>
              <a:rPr lang="it-IT" dirty="0"/>
              <a:t>«il reclutamento, il trasporto, il trasferimento, l'alloggiamento o l'accoglienza di persone con la minaccia di ricorrere alla forza, o con l'uso effettivo della forza o di altre forme di coercizione, mediante il rapimento, la frode, l'inganno, l'abuso di autorità o una situazione di vulnerabilità, o con l'offerta o l'accettazione di pagamenti o di vantaggi al fine di ottenere il consenso di una persona avente autorità su di un'altra ai fini dello sfruttamento. Lo sfruttamento include, come minimo, lo sfruttamento della prostituzione di altre persone, o altre forme di sfruttamento sessuale, lavori o servizi forzati, schiavismo o prassi affini allo schiavismo, servitù o prelievo di organi»</a:t>
            </a:r>
          </a:p>
          <a:p>
            <a:pPr marL="139700" indent="0">
              <a:buNone/>
            </a:pPr>
            <a:endParaRPr lang="it-IT" dirty="0"/>
          </a:p>
          <a:p>
            <a:pPr marL="139700" indent="0">
              <a:buNone/>
            </a:pPr>
            <a:r>
              <a:rPr lang="it-IT" dirty="0"/>
              <a:t>A differenza del traffico di migranti, la tratta di persone avviene senza il consenso degli individui oggetto della stessa ed è finalizzata non al trasporto in un altro Stato, bensì al loro sfruttamento.</a:t>
            </a:r>
          </a:p>
          <a:p>
            <a:pPr marL="139700" indent="0">
              <a:buNone/>
            </a:pPr>
            <a:r>
              <a:rPr lang="it-IT" dirty="0"/>
              <a:t>In Italia la tratta di persone è un delitto contro la personalità individuale punito ai sensi dell'articolo 601 del codice penale.</a:t>
            </a:r>
          </a:p>
          <a:p>
            <a:pPr marL="0" lvl="0" indent="0" algn="l" rtl="0">
              <a:spcBef>
                <a:spcPts val="0"/>
              </a:spcBef>
              <a:spcAft>
                <a:spcPts val="1600"/>
              </a:spcAft>
              <a:buNone/>
            </a:pPr>
            <a:endParaRPr dirty="0">
              <a:latin typeface="Roboto Light"/>
              <a:ea typeface="Roboto Light"/>
              <a:cs typeface="Roboto Light"/>
              <a:sym typeface="Roboto Light"/>
            </a:endParaRPr>
          </a:p>
        </p:txBody>
      </p:sp>
      <p:sp>
        <p:nvSpPr>
          <p:cNvPr id="202" name="Google Shape;202;p32"/>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p>
            <a:pPr lvl="0"/>
            <a:r>
              <a:rPr lang="it-IT" dirty="0"/>
              <a:t>DEFINIZIONE DI TRATTA DEGLI ESSERI UMANI</a:t>
            </a:r>
            <a:endParaRPr dirty="0"/>
          </a:p>
        </p:txBody>
      </p:sp>
      <p:sp>
        <p:nvSpPr>
          <p:cNvPr id="8" name="Google Shape;10914;p68">
            <a:extLst>
              <a:ext uri="{FF2B5EF4-FFF2-40B4-BE49-F238E27FC236}">
                <a16:creationId xmlns:a16="http://schemas.microsoft.com/office/drawing/2014/main" id="{8392B30A-46A4-5F4B-90A2-A4C114CD8A47}"/>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914;p68">
            <a:extLst>
              <a:ext uri="{FF2B5EF4-FFF2-40B4-BE49-F238E27FC236}">
                <a16:creationId xmlns:a16="http://schemas.microsoft.com/office/drawing/2014/main" id="{D627F819-C69A-F849-8EB3-03FA08F87948}"/>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10914;p68">
            <a:extLst>
              <a:ext uri="{FF2B5EF4-FFF2-40B4-BE49-F238E27FC236}">
                <a16:creationId xmlns:a16="http://schemas.microsoft.com/office/drawing/2014/main" id="{BEF0DBB1-0E86-E04B-B76E-581D9BBF52FC}"/>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pic>
        <p:nvPicPr>
          <p:cNvPr id="5" name="Immagine 4">
            <a:extLst>
              <a:ext uri="{FF2B5EF4-FFF2-40B4-BE49-F238E27FC236}">
                <a16:creationId xmlns:a16="http://schemas.microsoft.com/office/drawing/2014/main" id="{35AB633B-49E8-164C-91B1-7496F8D9C112}"/>
              </a:ext>
            </a:extLst>
          </p:cNvPr>
          <p:cNvPicPr>
            <a:picLocks noChangeAspect="1"/>
          </p:cNvPicPr>
          <p:nvPr/>
        </p:nvPicPr>
        <p:blipFill>
          <a:blip r:embed="rId3"/>
          <a:stretch>
            <a:fillRect/>
          </a:stretch>
        </p:blipFill>
        <p:spPr>
          <a:xfrm>
            <a:off x="6583023" y="1911350"/>
            <a:ext cx="2076450" cy="2765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0"/>
        <p:cNvGrpSpPr/>
        <p:nvPr/>
      </p:nvGrpSpPr>
      <p:grpSpPr>
        <a:xfrm>
          <a:off x="0" y="0"/>
          <a:ext cx="0" cy="0"/>
          <a:chOff x="0" y="0"/>
          <a:chExt cx="0" cy="0"/>
        </a:xfrm>
      </p:grpSpPr>
      <p:sp>
        <p:nvSpPr>
          <p:cNvPr id="201" name="Google Shape;201;p32"/>
          <p:cNvSpPr txBox="1">
            <a:spLocks noGrp="1"/>
          </p:cNvSpPr>
          <p:nvPr>
            <p:ph type="body" idx="1"/>
          </p:nvPr>
        </p:nvSpPr>
        <p:spPr>
          <a:xfrm>
            <a:off x="161259" y="1326893"/>
            <a:ext cx="5064772" cy="3514850"/>
          </a:xfrm>
          <a:prstGeom prst="rect">
            <a:avLst/>
          </a:prstGeom>
        </p:spPr>
        <p:txBody>
          <a:bodyPr spcFirstLastPara="1" wrap="square" lIns="91425" tIns="91425" rIns="91425" bIns="91425" anchor="t" anchorCtr="0">
            <a:noAutofit/>
          </a:bodyPr>
          <a:lstStyle/>
          <a:p>
            <a:pPr marL="139700" indent="0" algn="ctr">
              <a:buNone/>
            </a:pPr>
            <a:r>
              <a:rPr lang="it-IT" b="1" dirty="0"/>
              <a:t>TRATTA ATLANTICA</a:t>
            </a:r>
          </a:p>
          <a:p>
            <a:pPr marL="139700" indent="0" algn="ctr">
              <a:buNone/>
            </a:pPr>
            <a:r>
              <a:rPr lang="it-IT" dirty="0"/>
              <a:t>Il commercio triangolare, fu uno dei più grandi traffici mercantili, sviluppatosi nelle acque dell’Oceano Atlantico tra il XVI e il XIX secolo e avente come poli tre continenti: Europa, Africa e America. Anche chiamata Tratta Atlantica, se ci si riferisce più specificatamente al traffico degli schiavi, prevedeva tale commercio solamente nell’area dell’Oceano Atlantico, ma non era ovviamente l’unica del periodo sopracitato, come spesso si tende a pensare. Un aspetto molto importante da considerare è che tutte e tre le tratte avevano molte affinità per quel che riguarda i prodotti scambiati: se per esempio nella Tratta Atlantica a dominare erano soprattutto gli schiavi africani maschi da impiegare nelle piantagioni americane, oppure l’oro, il cotone o il tabacco, nelle altre tratte a dominare erano gli schiavi africani di sesso femminile o i bambini da vendere nei ricchi stati islamici, l’avorio, i chiodi di garofano e le spezie, che avevano per l’epoca lo stesso valore delle merci commerciate nell’Oceano Atlantico. </a:t>
            </a:r>
          </a:p>
          <a:p>
            <a:pPr marL="0" lvl="0" indent="0" algn="ctr" rtl="0">
              <a:spcBef>
                <a:spcPts val="0"/>
              </a:spcBef>
              <a:spcAft>
                <a:spcPts val="1600"/>
              </a:spcAft>
              <a:buNone/>
            </a:pPr>
            <a:endParaRPr dirty="0">
              <a:latin typeface="Roboto Light"/>
              <a:ea typeface="Roboto Light"/>
              <a:cs typeface="Roboto Light"/>
              <a:sym typeface="Roboto Light"/>
            </a:endParaRPr>
          </a:p>
        </p:txBody>
      </p:sp>
      <p:sp>
        <p:nvSpPr>
          <p:cNvPr id="202" name="Google Shape;202;p32"/>
          <p:cNvSpPr txBox="1">
            <a:spLocks noGrp="1"/>
          </p:cNvSpPr>
          <p:nvPr>
            <p:ph type="title"/>
          </p:nvPr>
        </p:nvSpPr>
        <p:spPr>
          <a:xfrm>
            <a:off x="720000" y="539150"/>
            <a:ext cx="6715850" cy="606900"/>
          </a:xfrm>
          <a:prstGeom prst="rect">
            <a:avLst/>
          </a:prstGeom>
          <a:noFill/>
        </p:spPr>
        <p:txBody>
          <a:bodyPr spcFirstLastPara="1" wrap="square" lIns="91425" tIns="91425" rIns="91425" bIns="91425" anchor="t" anchorCtr="0">
            <a:noAutofit/>
          </a:bodyPr>
          <a:lstStyle/>
          <a:p>
            <a:pPr lvl="0"/>
            <a:r>
              <a:rPr lang="it-IT" dirty="0">
                <a:solidFill>
                  <a:schemeClr val="bg1"/>
                </a:solidFill>
              </a:rPr>
              <a:t>LA TRATTA NELLA STORIA: IL COMMERCIO TRIANGOLARE</a:t>
            </a:r>
            <a:endParaRPr dirty="0">
              <a:solidFill>
                <a:schemeClr val="bg1"/>
              </a:solidFill>
            </a:endParaRPr>
          </a:p>
        </p:txBody>
      </p:sp>
      <p:sp>
        <p:nvSpPr>
          <p:cNvPr id="8" name="Google Shape;10914;p68">
            <a:extLst>
              <a:ext uri="{FF2B5EF4-FFF2-40B4-BE49-F238E27FC236}">
                <a16:creationId xmlns:a16="http://schemas.microsoft.com/office/drawing/2014/main" id="{8392B30A-46A4-5F4B-90A2-A4C114CD8A47}"/>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914;p68">
            <a:extLst>
              <a:ext uri="{FF2B5EF4-FFF2-40B4-BE49-F238E27FC236}">
                <a16:creationId xmlns:a16="http://schemas.microsoft.com/office/drawing/2014/main" id="{D627F819-C69A-F849-8EB3-03FA08F87948}"/>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10914;p68">
            <a:extLst>
              <a:ext uri="{FF2B5EF4-FFF2-40B4-BE49-F238E27FC236}">
                <a16:creationId xmlns:a16="http://schemas.microsoft.com/office/drawing/2014/main" id="{BEF0DBB1-0E86-E04B-B76E-581D9BBF52FC}"/>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pic>
        <p:nvPicPr>
          <p:cNvPr id="13" name="Immagine 12">
            <a:extLst>
              <a:ext uri="{FF2B5EF4-FFF2-40B4-BE49-F238E27FC236}">
                <a16:creationId xmlns:a16="http://schemas.microsoft.com/office/drawing/2014/main" id="{B1849F04-9D4B-B242-95FE-42B652E7DAC0}"/>
              </a:ext>
            </a:extLst>
          </p:cNvPr>
          <p:cNvPicPr>
            <a:picLocks noChangeAspect="1"/>
          </p:cNvPicPr>
          <p:nvPr/>
        </p:nvPicPr>
        <p:blipFill>
          <a:blip r:embed="rId3"/>
          <a:stretch>
            <a:fillRect/>
          </a:stretch>
        </p:blipFill>
        <p:spPr>
          <a:xfrm>
            <a:off x="5226031" y="1619250"/>
            <a:ext cx="3455800" cy="2516000"/>
          </a:xfrm>
          <a:prstGeom prst="rect">
            <a:avLst/>
          </a:prstGeom>
        </p:spPr>
      </p:pic>
    </p:spTree>
    <p:extLst>
      <p:ext uri="{BB962C8B-B14F-4D97-AF65-F5344CB8AC3E}">
        <p14:creationId xmlns:p14="http://schemas.microsoft.com/office/powerpoint/2010/main" val="275085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0"/>
        <p:cNvGrpSpPr/>
        <p:nvPr/>
      </p:nvGrpSpPr>
      <p:grpSpPr>
        <a:xfrm>
          <a:off x="0" y="0"/>
          <a:ext cx="0" cy="0"/>
          <a:chOff x="0" y="0"/>
          <a:chExt cx="0" cy="0"/>
        </a:xfrm>
      </p:grpSpPr>
      <p:sp>
        <p:nvSpPr>
          <p:cNvPr id="201" name="Google Shape;201;p32"/>
          <p:cNvSpPr txBox="1">
            <a:spLocks noGrp="1"/>
          </p:cNvSpPr>
          <p:nvPr>
            <p:ph type="body" idx="1"/>
          </p:nvPr>
        </p:nvSpPr>
        <p:spPr>
          <a:xfrm>
            <a:off x="4184651" y="1146050"/>
            <a:ext cx="4521199" cy="3194858"/>
          </a:xfrm>
          <a:prstGeom prst="rect">
            <a:avLst/>
          </a:prstGeom>
        </p:spPr>
        <p:txBody>
          <a:bodyPr spcFirstLastPara="1" wrap="square" lIns="91425" tIns="91425" rIns="91425" bIns="91425" anchor="t" anchorCtr="0">
            <a:noAutofit/>
          </a:bodyPr>
          <a:lstStyle/>
          <a:p>
            <a:pPr marL="139700" indent="0" algn="ctr">
              <a:buNone/>
            </a:pPr>
            <a:r>
              <a:rPr lang="it-IT" b="1" dirty="0"/>
              <a:t>TAPPE DELLA TRATTA ATLANTICA </a:t>
            </a:r>
          </a:p>
          <a:p>
            <a:pPr marL="139700" indent="0" algn="ctr">
              <a:buNone/>
            </a:pPr>
            <a:r>
              <a:rPr lang="it-IT" dirty="0"/>
              <a:t>Occupandoci più nello specifico della Tratta Atlantica, ovvero del commercio triangolare, risulta semplice dare uno sguardo ad una carta geografica molto schematica, che ben riassume la portata e la quantità di merce scambiata tra i tre continenti coinvolti. </a:t>
            </a:r>
            <a:br>
              <a:rPr lang="it-IT" dirty="0"/>
            </a:br>
            <a:r>
              <a:rPr lang="it-IT" dirty="0"/>
              <a:t>L’acquisto degli schiavi dalle tribù locali era monopolio esclusivo portoghese.</a:t>
            </a:r>
            <a:br>
              <a:rPr lang="it-IT" dirty="0"/>
            </a:br>
            <a:r>
              <a:rPr lang="it-IT" dirty="0"/>
              <a:t>La seconda tappa vedeva il passaggio dall’Africa all’America, dove gli schiavi trasportati dalle navi venivano venduti nelle Antille, in Brasile e nelle colonie inglesi in Nord America, dove venivano obbligati a lavorare nelle piantagioni, nelle </a:t>
            </a:r>
            <a:r>
              <a:rPr lang="it-IT" dirty="0" err="1"/>
              <a:t>haciende</a:t>
            </a:r>
            <a:r>
              <a:rPr lang="it-IT" dirty="0"/>
              <a:t> spagnole o in case di ricchi proprietari terrieri. Spesso però essi vennero impiegati anche nelle miniere del Sud America, soprattutto in Perù e Cile.</a:t>
            </a:r>
            <a:br>
              <a:rPr lang="it-IT" dirty="0"/>
            </a:br>
            <a:r>
              <a:rPr lang="it-IT" dirty="0"/>
              <a:t>La terza tappa prevedeva, una volta avvenuta la vendita degli schiavi, il ritorno delle navi dall’America all’Europa, con le stive cariche di prodotti tropicali tra cui caucciù, avorio, tabacco, cotone, zucchero, caffè, legni preziosi e metalli rari. </a:t>
            </a:r>
          </a:p>
          <a:p>
            <a:pPr marL="0" lvl="0" indent="0" algn="ctr" rtl="0">
              <a:spcBef>
                <a:spcPts val="0"/>
              </a:spcBef>
              <a:spcAft>
                <a:spcPts val="1600"/>
              </a:spcAft>
              <a:buNone/>
            </a:pPr>
            <a:endParaRPr dirty="0">
              <a:latin typeface="Roboto Light"/>
              <a:ea typeface="Roboto Light"/>
              <a:cs typeface="Roboto Light"/>
              <a:sym typeface="Roboto Light"/>
            </a:endParaRPr>
          </a:p>
        </p:txBody>
      </p:sp>
      <p:sp>
        <p:nvSpPr>
          <p:cNvPr id="202" name="Google Shape;202;p32"/>
          <p:cNvSpPr txBox="1">
            <a:spLocks noGrp="1"/>
          </p:cNvSpPr>
          <p:nvPr>
            <p:ph type="title"/>
          </p:nvPr>
        </p:nvSpPr>
        <p:spPr>
          <a:xfrm>
            <a:off x="720000" y="539150"/>
            <a:ext cx="6715850" cy="606900"/>
          </a:xfrm>
          <a:prstGeom prst="rect">
            <a:avLst/>
          </a:prstGeom>
          <a:noFill/>
        </p:spPr>
        <p:txBody>
          <a:bodyPr spcFirstLastPara="1" wrap="square" lIns="91425" tIns="91425" rIns="91425" bIns="91425" anchor="t" anchorCtr="0">
            <a:noAutofit/>
          </a:bodyPr>
          <a:lstStyle/>
          <a:p>
            <a:pPr lvl="0"/>
            <a:r>
              <a:rPr lang="it-IT" dirty="0">
                <a:solidFill>
                  <a:schemeClr val="bg1"/>
                </a:solidFill>
              </a:rPr>
              <a:t>LA TRATTA NELLA STORIA: IL COMMERCIO TRIANGOLARE</a:t>
            </a:r>
            <a:endParaRPr dirty="0">
              <a:solidFill>
                <a:schemeClr val="bg1"/>
              </a:solidFill>
            </a:endParaRPr>
          </a:p>
        </p:txBody>
      </p:sp>
      <p:sp>
        <p:nvSpPr>
          <p:cNvPr id="8" name="Google Shape;10914;p68">
            <a:extLst>
              <a:ext uri="{FF2B5EF4-FFF2-40B4-BE49-F238E27FC236}">
                <a16:creationId xmlns:a16="http://schemas.microsoft.com/office/drawing/2014/main" id="{8392B30A-46A4-5F4B-90A2-A4C114CD8A47}"/>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914;p68">
            <a:extLst>
              <a:ext uri="{FF2B5EF4-FFF2-40B4-BE49-F238E27FC236}">
                <a16:creationId xmlns:a16="http://schemas.microsoft.com/office/drawing/2014/main" id="{D627F819-C69A-F849-8EB3-03FA08F87948}"/>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10914;p68">
            <a:extLst>
              <a:ext uri="{FF2B5EF4-FFF2-40B4-BE49-F238E27FC236}">
                <a16:creationId xmlns:a16="http://schemas.microsoft.com/office/drawing/2014/main" id="{BEF0DBB1-0E86-E04B-B76E-581D9BBF52FC}"/>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pic>
        <p:nvPicPr>
          <p:cNvPr id="2" name="Immagine 1">
            <a:extLst>
              <a:ext uri="{FF2B5EF4-FFF2-40B4-BE49-F238E27FC236}">
                <a16:creationId xmlns:a16="http://schemas.microsoft.com/office/drawing/2014/main" id="{8CB96AE4-DD6F-6645-8DB5-275B9E6AEDC9}"/>
              </a:ext>
            </a:extLst>
          </p:cNvPr>
          <p:cNvPicPr>
            <a:picLocks noChangeAspect="1"/>
          </p:cNvPicPr>
          <p:nvPr/>
        </p:nvPicPr>
        <p:blipFill>
          <a:blip r:embed="rId3"/>
          <a:stretch>
            <a:fillRect/>
          </a:stretch>
        </p:blipFill>
        <p:spPr>
          <a:xfrm>
            <a:off x="438150" y="1670050"/>
            <a:ext cx="3733800" cy="2489200"/>
          </a:xfrm>
          <a:prstGeom prst="rect">
            <a:avLst/>
          </a:prstGeom>
        </p:spPr>
      </p:pic>
    </p:spTree>
    <p:extLst>
      <p:ext uri="{BB962C8B-B14F-4D97-AF65-F5344CB8AC3E}">
        <p14:creationId xmlns:p14="http://schemas.microsoft.com/office/powerpoint/2010/main" val="28785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0"/>
        <p:cNvGrpSpPr/>
        <p:nvPr/>
      </p:nvGrpSpPr>
      <p:grpSpPr>
        <a:xfrm>
          <a:off x="0" y="0"/>
          <a:ext cx="0" cy="0"/>
          <a:chOff x="0" y="0"/>
          <a:chExt cx="0" cy="0"/>
        </a:xfrm>
      </p:grpSpPr>
      <p:sp>
        <p:nvSpPr>
          <p:cNvPr id="201" name="Google Shape;201;p32"/>
          <p:cNvSpPr txBox="1">
            <a:spLocks noGrp="1"/>
          </p:cNvSpPr>
          <p:nvPr>
            <p:ph type="body" idx="1"/>
          </p:nvPr>
        </p:nvSpPr>
        <p:spPr>
          <a:xfrm>
            <a:off x="179057" y="1657762"/>
            <a:ext cx="4521199" cy="2333750"/>
          </a:xfrm>
          <a:prstGeom prst="rect">
            <a:avLst/>
          </a:prstGeom>
        </p:spPr>
        <p:txBody>
          <a:bodyPr spcFirstLastPara="1" wrap="square" lIns="91425" tIns="91425" rIns="91425" bIns="91425" anchor="t" anchorCtr="0">
            <a:noAutofit/>
          </a:bodyPr>
          <a:lstStyle/>
          <a:p>
            <a:pPr marL="139700" indent="0" algn="ctr">
              <a:buNone/>
            </a:pPr>
            <a:r>
              <a:rPr lang="it-IT" b="1" dirty="0"/>
              <a:t>CRISI E CONSEGUENZE DELLA TRATTA ATLANTICA </a:t>
            </a:r>
          </a:p>
          <a:p>
            <a:pPr marL="139700" indent="0" algn="ctr">
              <a:buNone/>
            </a:pPr>
            <a:r>
              <a:rPr lang="it-IT" dirty="0"/>
              <a:t>La tratta dei neri segnò l’inizio di una decelerazione, di un ristagno e di un arresto della storia africana. Attraverso questo evento l’Africa venne inglobata nel sistema dell’economia mondiale nel suo sviluppo; tramite la collaborazione di mercanti, militari e missionari l’economia africana perse la propria vocazione di risposta ai bisogni africani.</a:t>
            </a:r>
          </a:p>
          <a:p>
            <a:pPr marL="139700" indent="0" algn="ctr">
              <a:buNone/>
            </a:pPr>
            <a:r>
              <a:rPr lang="it-IT" dirty="0"/>
              <a:t>La tratta dei neri spostò altrove le finalità dell’economia africana sfruttandola strutturalmente; l’economia africana iniziò a lavorare per il beneficio esclusivo dell’economia europea attraverso il meccanismo del "commercio triangolare".</a:t>
            </a:r>
          </a:p>
          <a:p>
            <a:pPr marL="0" lvl="0" indent="0" algn="ctr" rtl="0">
              <a:spcBef>
                <a:spcPts val="0"/>
              </a:spcBef>
              <a:spcAft>
                <a:spcPts val="1600"/>
              </a:spcAft>
              <a:buNone/>
            </a:pPr>
            <a:endParaRPr dirty="0">
              <a:latin typeface="Roboto Light"/>
              <a:ea typeface="Roboto Light"/>
              <a:cs typeface="Roboto Light"/>
              <a:sym typeface="Roboto Light"/>
            </a:endParaRPr>
          </a:p>
        </p:txBody>
      </p:sp>
      <p:sp>
        <p:nvSpPr>
          <p:cNvPr id="202" name="Google Shape;202;p32"/>
          <p:cNvSpPr txBox="1">
            <a:spLocks noGrp="1"/>
          </p:cNvSpPr>
          <p:nvPr>
            <p:ph type="title"/>
          </p:nvPr>
        </p:nvSpPr>
        <p:spPr>
          <a:xfrm>
            <a:off x="720000" y="539150"/>
            <a:ext cx="6715850" cy="606900"/>
          </a:xfrm>
          <a:prstGeom prst="rect">
            <a:avLst/>
          </a:prstGeom>
          <a:noFill/>
        </p:spPr>
        <p:txBody>
          <a:bodyPr spcFirstLastPara="1" wrap="square" lIns="91425" tIns="91425" rIns="91425" bIns="91425" anchor="t" anchorCtr="0">
            <a:noAutofit/>
          </a:bodyPr>
          <a:lstStyle/>
          <a:p>
            <a:pPr lvl="0"/>
            <a:r>
              <a:rPr lang="it-IT" dirty="0">
                <a:solidFill>
                  <a:schemeClr val="bg1"/>
                </a:solidFill>
              </a:rPr>
              <a:t>LA TRATTA NELLA STORIA: IL COMMERCIO TRIANGOLARE</a:t>
            </a:r>
            <a:endParaRPr dirty="0">
              <a:solidFill>
                <a:schemeClr val="bg1"/>
              </a:solidFill>
            </a:endParaRPr>
          </a:p>
        </p:txBody>
      </p:sp>
      <p:sp>
        <p:nvSpPr>
          <p:cNvPr id="8" name="Google Shape;10914;p68">
            <a:extLst>
              <a:ext uri="{FF2B5EF4-FFF2-40B4-BE49-F238E27FC236}">
                <a16:creationId xmlns:a16="http://schemas.microsoft.com/office/drawing/2014/main" id="{8392B30A-46A4-5F4B-90A2-A4C114CD8A47}"/>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914;p68">
            <a:extLst>
              <a:ext uri="{FF2B5EF4-FFF2-40B4-BE49-F238E27FC236}">
                <a16:creationId xmlns:a16="http://schemas.microsoft.com/office/drawing/2014/main" id="{D627F819-C69A-F849-8EB3-03FA08F87948}"/>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10914;p68">
            <a:extLst>
              <a:ext uri="{FF2B5EF4-FFF2-40B4-BE49-F238E27FC236}">
                <a16:creationId xmlns:a16="http://schemas.microsoft.com/office/drawing/2014/main" id="{BEF0DBB1-0E86-E04B-B76E-581D9BBF52FC}"/>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pic>
        <p:nvPicPr>
          <p:cNvPr id="4" name="Immagine 3">
            <a:extLst>
              <a:ext uri="{FF2B5EF4-FFF2-40B4-BE49-F238E27FC236}">
                <a16:creationId xmlns:a16="http://schemas.microsoft.com/office/drawing/2014/main" id="{BCE250DA-A972-1E4C-BB2F-F9E19EC4D220}"/>
              </a:ext>
            </a:extLst>
          </p:cNvPr>
          <p:cNvPicPr>
            <a:picLocks noChangeAspect="1"/>
          </p:cNvPicPr>
          <p:nvPr/>
        </p:nvPicPr>
        <p:blipFill>
          <a:blip r:embed="rId3"/>
          <a:stretch>
            <a:fillRect/>
          </a:stretch>
        </p:blipFill>
        <p:spPr>
          <a:xfrm>
            <a:off x="4700256" y="2916879"/>
            <a:ext cx="3644106" cy="1775771"/>
          </a:xfrm>
          <a:prstGeom prst="rect">
            <a:avLst/>
          </a:prstGeom>
        </p:spPr>
      </p:pic>
      <p:pic>
        <p:nvPicPr>
          <p:cNvPr id="6" name="Immagine 5">
            <a:extLst>
              <a:ext uri="{FF2B5EF4-FFF2-40B4-BE49-F238E27FC236}">
                <a16:creationId xmlns:a16="http://schemas.microsoft.com/office/drawing/2014/main" id="{46C570CE-932E-E048-868A-83C66334CB9C}"/>
              </a:ext>
            </a:extLst>
          </p:cNvPr>
          <p:cNvPicPr>
            <a:picLocks noChangeAspect="1"/>
          </p:cNvPicPr>
          <p:nvPr/>
        </p:nvPicPr>
        <p:blipFill>
          <a:blip r:embed="rId4"/>
          <a:stretch>
            <a:fillRect/>
          </a:stretch>
        </p:blipFill>
        <p:spPr>
          <a:xfrm>
            <a:off x="4700256" y="1298696"/>
            <a:ext cx="1570950" cy="1536347"/>
          </a:xfrm>
          <a:prstGeom prst="rect">
            <a:avLst/>
          </a:prstGeom>
        </p:spPr>
      </p:pic>
      <p:pic>
        <p:nvPicPr>
          <p:cNvPr id="11" name="Immagine 10">
            <a:extLst>
              <a:ext uri="{FF2B5EF4-FFF2-40B4-BE49-F238E27FC236}">
                <a16:creationId xmlns:a16="http://schemas.microsoft.com/office/drawing/2014/main" id="{7AF4D2D8-AE63-3544-BF84-E770B7F57110}"/>
              </a:ext>
            </a:extLst>
          </p:cNvPr>
          <p:cNvPicPr>
            <a:picLocks noChangeAspect="1"/>
          </p:cNvPicPr>
          <p:nvPr/>
        </p:nvPicPr>
        <p:blipFill>
          <a:blip r:embed="rId5"/>
          <a:stretch>
            <a:fillRect/>
          </a:stretch>
        </p:blipFill>
        <p:spPr>
          <a:xfrm>
            <a:off x="6352950" y="1298696"/>
            <a:ext cx="1991412" cy="1525941"/>
          </a:xfrm>
          <a:prstGeom prst="rect">
            <a:avLst/>
          </a:prstGeom>
        </p:spPr>
      </p:pic>
    </p:spTree>
    <p:extLst>
      <p:ext uri="{BB962C8B-B14F-4D97-AF65-F5344CB8AC3E}">
        <p14:creationId xmlns:p14="http://schemas.microsoft.com/office/powerpoint/2010/main" val="27001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8"/>
        <p:cNvGrpSpPr/>
        <p:nvPr/>
      </p:nvGrpSpPr>
      <p:grpSpPr>
        <a:xfrm>
          <a:off x="0" y="0"/>
          <a:ext cx="0" cy="0"/>
          <a:chOff x="0" y="0"/>
          <a:chExt cx="0" cy="0"/>
        </a:xfrm>
      </p:grpSpPr>
      <p:sp>
        <p:nvSpPr>
          <p:cNvPr id="229" name="Google Shape;229;p34"/>
          <p:cNvSpPr txBox="1">
            <a:spLocks noGrp="1"/>
          </p:cNvSpPr>
          <p:nvPr>
            <p:ph type="subTitle" idx="1"/>
          </p:nvPr>
        </p:nvSpPr>
        <p:spPr>
          <a:xfrm>
            <a:off x="432185" y="1662157"/>
            <a:ext cx="6358078" cy="2893069"/>
          </a:xfrm>
          <a:prstGeom prst="rect">
            <a:avLst/>
          </a:prstGeom>
        </p:spPr>
        <p:txBody>
          <a:bodyPr spcFirstLastPara="1" wrap="square" lIns="108000" tIns="0" rIns="0" bIns="0" anchor="ctr" anchorCtr="0">
            <a:noAutofit/>
          </a:bodyPr>
          <a:lstStyle/>
          <a:p>
            <a:pPr marL="0" indent="0" algn="l"/>
            <a:r>
              <a:rPr lang="it-IT" sz="1100" dirty="0">
                <a:latin typeface="Roboto"/>
                <a:ea typeface="Roboto"/>
                <a:sym typeface="Roboto"/>
              </a:rPr>
              <a:t>Il movimento per l'estensione dei diritti civili agli afroamericani trovò un importante leader in Martin Luther King, pastore protestante della non violenza che si </a:t>
            </a:r>
            <a:r>
              <a:rPr lang="it-IT" sz="1100" dirty="0" err="1">
                <a:latin typeface="Roboto"/>
                <a:ea typeface="Roboto"/>
                <a:sym typeface="Roboto"/>
              </a:rPr>
              <a:t>uní</a:t>
            </a:r>
            <a:r>
              <a:rPr lang="it-IT" sz="1100" dirty="0">
                <a:latin typeface="Roboto"/>
                <a:ea typeface="Roboto"/>
                <a:sym typeface="Roboto"/>
              </a:rPr>
              <a:t> alla lotta per le minoranze negli Stati Uniti.</a:t>
            </a:r>
          </a:p>
          <a:p>
            <a:pPr algn="l"/>
            <a:endParaRPr lang="it-IT" sz="1100" dirty="0">
              <a:latin typeface="Roboto"/>
              <a:ea typeface="Roboto"/>
              <a:sym typeface="Roboto"/>
            </a:endParaRPr>
          </a:p>
          <a:p>
            <a:pPr algn="l"/>
            <a:endParaRPr lang="it-IT" sz="1100" dirty="0">
              <a:latin typeface="Roboto"/>
              <a:ea typeface="Roboto"/>
              <a:sym typeface="Roboto"/>
            </a:endParaRPr>
          </a:p>
          <a:p>
            <a:pPr algn="l"/>
            <a:endParaRPr lang="it-IT" sz="1100" dirty="0">
              <a:latin typeface="Roboto"/>
              <a:ea typeface="Roboto"/>
              <a:sym typeface="Roboto"/>
            </a:endParaRPr>
          </a:p>
          <a:p>
            <a:pPr marL="0" indent="0" algn="l"/>
            <a:r>
              <a:rPr lang="it-IT" sz="1100" dirty="0">
                <a:latin typeface="Roboto"/>
                <a:ea typeface="Roboto"/>
                <a:sym typeface="Roboto"/>
              </a:rPr>
              <a:t>Il suo impegno portò nel 1964 all'emanazione di un importante legge sui diritti civili (</a:t>
            </a:r>
            <a:r>
              <a:rPr lang="it-IT" sz="1100" dirty="0" err="1">
                <a:latin typeface="Roboto"/>
                <a:ea typeface="Roboto"/>
                <a:sym typeface="Roboto"/>
              </a:rPr>
              <a:t>Civil</a:t>
            </a:r>
            <a:r>
              <a:rPr lang="it-IT" sz="1100" dirty="0">
                <a:latin typeface="Roboto"/>
                <a:ea typeface="Roboto"/>
                <a:sym typeface="Roboto"/>
              </a:rPr>
              <a:t> </a:t>
            </a:r>
            <a:r>
              <a:rPr lang="it-IT" sz="1100" dirty="0" err="1">
                <a:latin typeface="Roboto"/>
                <a:ea typeface="Roboto"/>
                <a:sym typeface="Roboto"/>
              </a:rPr>
              <a:t>Rights</a:t>
            </a:r>
            <a:r>
              <a:rPr lang="it-IT" sz="1100" dirty="0">
                <a:latin typeface="Roboto"/>
                <a:ea typeface="Roboto"/>
                <a:sym typeface="Roboto"/>
              </a:rPr>
              <a:t> </a:t>
            </a:r>
            <a:r>
              <a:rPr lang="it-IT" sz="1100" dirty="0" err="1">
                <a:latin typeface="Roboto"/>
                <a:ea typeface="Roboto"/>
                <a:sym typeface="Roboto"/>
              </a:rPr>
              <a:t>Act</a:t>
            </a:r>
            <a:r>
              <a:rPr lang="it-IT" sz="1100" dirty="0">
                <a:latin typeface="Roboto"/>
                <a:ea typeface="Roboto"/>
                <a:sym typeface="Roboto"/>
              </a:rPr>
              <a:t>), che proibiva ogni tipo di discriminazione: etnica e razziale nella politica scolastica, negli alloggi, nel lavoro e nell'esercizio del diritto di voto; malgrado ciò fu problematico applicare questa legge perché in molti casi le autorità federali la ostacolavano e i neri continuavano ad essere emarginati dalla società americana e le loro condizioni di vita diventavano sempre più insostenibili.</a:t>
            </a:r>
          </a:p>
          <a:p>
            <a:pPr algn="l"/>
            <a:endParaRPr lang="it-IT" sz="1100" dirty="0">
              <a:latin typeface="Roboto"/>
              <a:ea typeface="Roboto"/>
              <a:sym typeface="Roboto"/>
            </a:endParaRPr>
          </a:p>
          <a:p>
            <a:pPr algn="l"/>
            <a:endParaRPr lang="it-IT" sz="1100" dirty="0">
              <a:latin typeface="Roboto"/>
              <a:ea typeface="Roboto"/>
              <a:sym typeface="Roboto"/>
            </a:endParaRPr>
          </a:p>
          <a:p>
            <a:pPr algn="l"/>
            <a:endParaRPr lang="it-IT" sz="1100" dirty="0">
              <a:latin typeface="Roboto"/>
              <a:ea typeface="Roboto"/>
              <a:sym typeface="Roboto"/>
            </a:endParaRPr>
          </a:p>
          <a:p>
            <a:pPr marL="0" indent="0" algn="l"/>
            <a:r>
              <a:rPr lang="it-IT" sz="1100" dirty="0">
                <a:latin typeface="Roboto"/>
                <a:ea typeface="Roboto"/>
              </a:rPr>
              <a:t>Nel 1968 ML King, venne assassinato da un fanatico razzista, questo scatenò proteste e rivolte da parte degli afroamericani in molte città d'America.</a:t>
            </a:r>
            <a:endParaRPr lang="it-IT" sz="1100" dirty="0">
              <a:latin typeface="Roboto"/>
              <a:ea typeface="Roboto"/>
              <a:sym typeface="Roboto"/>
            </a:endParaRPr>
          </a:p>
        </p:txBody>
      </p:sp>
      <p:sp>
        <p:nvSpPr>
          <p:cNvPr id="230" name="Google Shape;230;p34"/>
          <p:cNvSpPr txBox="1">
            <a:spLocks noGrp="1"/>
          </p:cNvSpPr>
          <p:nvPr>
            <p:ph type="title"/>
          </p:nvPr>
        </p:nvSpPr>
        <p:spPr>
          <a:xfrm>
            <a:off x="336550" y="555158"/>
            <a:ext cx="8451850" cy="1003900"/>
          </a:xfrm>
          <a:prstGeom prst="rect">
            <a:avLst/>
          </a:prstGeom>
          <a:solidFill>
            <a:schemeClr val="tx1"/>
          </a:solidFill>
        </p:spPr>
        <p:txBody>
          <a:bodyPr spcFirstLastPara="1" wrap="square" lIns="91425" tIns="91425" rIns="91425" bIns="91425" anchor="t" anchorCtr="0">
            <a:noAutofit/>
          </a:bodyPr>
          <a:lstStyle/>
          <a:p>
            <a:pPr fontAlgn="base"/>
            <a:r>
              <a:rPr lang="it-IT" dirty="0"/>
              <a:t>	LA LOTTA PER I DIRITTI DEGLI AFROAMERICANI, </a:t>
            </a:r>
            <a:br>
              <a:rPr lang="it-IT" dirty="0"/>
            </a:br>
            <a:r>
              <a:rPr lang="it-IT" dirty="0"/>
              <a:t>	MARTIN LUTHER KING, ROSA PARKS &amp; CO.</a:t>
            </a:r>
          </a:p>
        </p:txBody>
      </p:sp>
      <p:sp>
        <p:nvSpPr>
          <p:cNvPr id="8" name="Google Shape;10914;p68">
            <a:extLst>
              <a:ext uri="{FF2B5EF4-FFF2-40B4-BE49-F238E27FC236}">
                <a16:creationId xmlns:a16="http://schemas.microsoft.com/office/drawing/2014/main" id="{19AE7A40-3A23-B748-A811-7C5C072A63FD}"/>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914;p68">
            <a:extLst>
              <a:ext uri="{FF2B5EF4-FFF2-40B4-BE49-F238E27FC236}">
                <a16:creationId xmlns:a16="http://schemas.microsoft.com/office/drawing/2014/main" id="{6C948349-F8B8-8042-9A9E-CE8B9EFCC56B}"/>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10914;p68">
            <a:extLst>
              <a:ext uri="{FF2B5EF4-FFF2-40B4-BE49-F238E27FC236}">
                <a16:creationId xmlns:a16="http://schemas.microsoft.com/office/drawing/2014/main" id="{087E6D85-B7AF-6A41-847D-3AA03F34D8A4}"/>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 name="CasellaDiTesto 1">
            <a:extLst>
              <a:ext uri="{FF2B5EF4-FFF2-40B4-BE49-F238E27FC236}">
                <a16:creationId xmlns:a16="http://schemas.microsoft.com/office/drawing/2014/main" id="{4AD82C77-5CEB-7F47-8B8B-BDE715254D31}"/>
              </a:ext>
            </a:extLst>
          </p:cNvPr>
          <p:cNvSpPr txBox="1"/>
          <p:nvPr/>
        </p:nvSpPr>
        <p:spPr>
          <a:xfrm>
            <a:off x="-1498600" y="1974850"/>
            <a:ext cx="184731" cy="307777"/>
          </a:xfrm>
          <a:prstGeom prst="rect">
            <a:avLst/>
          </a:prstGeom>
          <a:noFill/>
        </p:spPr>
        <p:txBody>
          <a:bodyPr wrap="none" rtlCol="0">
            <a:spAutoFit/>
          </a:bodyPr>
          <a:lstStyle/>
          <a:p>
            <a:endParaRPr lang="it-IT" dirty="0"/>
          </a:p>
        </p:txBody>
      </p:sp>
      <p:pic>
        <p:nvPicPr>
          <p:cNvPr id="3" name="Immagine 2">
            <a:extLst>
              <a:ext uri="{FF2B5EF4-FFF2-40B4-BE49-F238E27FC236}">
                <a16:creationId xmlns:a16="http://schemas.microsoft.com/office/drawing/2014/main" id="{05CB81A5-4EA5-2B4E-9D58-79294F31E601}"/>
              </a:ext>
            </a:extLst>
          </p:cNvPr>
          <p:cNvPicPr>
            <a:picLocks noChangeAspect="1"/>
          </p:cNvPicPr>
          <p:nvPr/>
        </p:nvPicPr>
        <p:blipFill>
          <a:blip r:embed="rId3"/>
          <a:stretch>
            <a:fillRect/>
          </a:stretch>
        </p:blipFill>
        <p:spPr>
          <a:xfrm>
            <a:off x="6861207" y="1860028"/>
            <a:ext cx="1850608" cy="22608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8"/>
        <p:cNvGrpSpPr/>
        <p:nvPr/>
      </p:nvGrpSpPr>
      <p:grpSpPr>
        <a:xfrm>
          <a:off x="0" y="0"/>
          <a:ext cx="0" cy="0"/>
          <a:chOff x="0" y="0"/>
          <a:chExt cx="0" cy="0"/>
        </a:xfrm>
      </p:grpSpPr>
      <p:sp>
        <p:nvSpPr>
          <p:cNvPr id="229" name="Google Shape;229;p34"/>
          <p:cNvSpPr txBox="1">
            <a:spLocks noGrp="1"/>
          </p:cNvSpPr>
          <p:nvPr>
            <p:ph type="subTitle" idx="1"/>
          </p:nvPr>
        </p:nvSpPr>
        <p:spPr>
          <a:xfrm>
            <a:off x="3601056" y="1739283"/>
            <a:ext cx="4833000" cy="2538642"/>
          </a:xfrm>
          <a:prstGeom prst="rect">
            <a:avLst/>
          </a:prstGeom>
        </p:spPr>
        <p:txBody>
          <a:bodyPr spcFirstLastPara="1" wrap="square" lIns="91425" tIns="91425" rIns="91425" bIns="91425" anchor="ctr" anchorCtr="0">
            <a:noAutofit/>
          </a:bodyPr>
          <a:lstStyle/>
          <a:p>
            <a:r>
              <a:rPr lang="it-IT" sz="1400" dirty="0">
                <a:latin typeface="Roboto"/>
                <a:ea typeface="Roboto"/>
                <a:sym typeface="Roboto"/>
              </a:rPr>
              <a:t>Rosa </a:t>
            </a:r>
            <a:r>
              <a:rPr lang="it-IT" sz="1400" dirty="0" err="1">
                <a:latin typeface="Roboto"/>
                <a:ea typeface="Roboto"/>
                <a:sym typeface="Roboto"/>
              </a:rPr>
              <a:t>Parks</a:t>
            </a:r>
            <a:r>
              <a:rPr lang="it-IT" sz="1400" dirty="0">
                <a:latin typeface="Roboto"/>
                <a:ea typeface="Roboto"/>
                <a:sym typeface="Roboto"/>
              </a:rPr>
              <a:t>, è stata un attivista statunitense, fu una figura simbolo del movimento per i diritti civili e divenne famosa per aver rifiutato nel 1955 di cedere il post su un autobus ad un bianco, dando così origine al boicottaggio dei bus a Montgomery.</a:t>
            </a:r>
          </a:p>
          <a:p>
            <a:r>
              <a:rPr lang="it-IT" sz="1400" dirty="0">
                <a:latin typeface="Roboto"/>
                <a:ea typeface="Roboto"/>
                <a:sym typeface="Roboto"/>
              </a:rPr>
              <a:t>Alla fine degli anni 60 le proteste afroamericane si radicalizzarono e sfociarono in sommosse e rivolte armate, dopo il 1965 Malcolm X e altri leader neri diedero vita al concetto politico di </a:t>
            </a:r>
            <a:r>
              <a:rPr lang="it-IT" sz="1400" dirty="0" err="1">
                <a:latin typeface="Roboto"/>
                <a:ea typeface="Roboto"/>
                <a:sym typeface="Roboto"/>
              </a:rPr>
              <a:t>black</a:t>
            </a:r>
            <a:r>
              <a:rPr lang="it-IT" sz="1400" dirty="0">
                <a:latin typeface="Roboto"/>
                <a:ea typeface="Roboto"/>
                <a:sym typeface="Roboto"/>
              </a:rPr>
              <a:t> </a:t>
            </a:r>
            <a:r>
              <a:rPr lang="it-IT" sz="1400" dirty="0" err="1">
                <a:latin typeface="Roboto"/>
                <a:ea typeface="Roboto"/>
                <a:sym typeface="Roboto"/>
              </a:rPr>
              <a:t>power</a:t>
            </a:r>
            <a:r>
              <a:rPr lang="it-IT" sz="1400" dirty="0">
                <a:latin typeface="Roboto"/>
                <a:ea typeface="Roboto"/>
                <a:sym typeface="Roboto"/>
              </a:rPr>
              <a:t> ossia potere nero.</a:t>
            </a:r>
          </a:p>
        </p:txBody>
      </p:sp>
      <p:sp>
        <p:nvSpPr>
          <p:cNvPr id="230" name="Google Shape;230;p34"/>
          <p:cNvSpPr txBox="1">
            <a:spLocks noGrp="1"/>
          </p:cNvSpPr>
          <p:nvPr>
            <p:ph type="title"/>
          </p:nvPr>
        </p:nvSpPr>
        <p:spPr>
          <a:xfrm>
            <a:off x="346075" y="510708"/>
            <a:ext cx="8451850" cy="1003900"/>
          </a:xfrm>
          <a:prstGeom prst="rect">
            <a:avLst/>
          </a:prstGeom>
          <a:solidFill>
            <a:schemeClr val="tx1"/>
          </a:solidFill>
        </p:spPr>
        <p:txBody>
          <a:bodyPr spcFirstLastPara="1" wrap="square" lIns="91425" tIns="91425" rIns="91425" bIns="91425" anchor="t" anchorCtr="0">
            <a:noAutofit/>
          </a:bodyPr>
          <a:lstStyle/>
          <a:p>
            <a:pPr fontAlgn="base"/>
            <a:r>
              <a:rPr lang="it-IT" dirty="0"/>
              <a:t>	LA LOTTA PER I DIRITTI DEGLI AFROAMERICANI, </a:t>
            </a:r>
            <a:br>
              <a:rPr lang="it-IT" dirty="0"/>
            </a:br>
            <a:r>
              <a:rPr lang="it-IT" dirty="0"/>
              <a:t>	MARTIN LUTHER KING, ROSA PARKS &amp; CO.</a:t>
            </a:r>
          </a:p>
        </p:txBody>
      </p:sp>
      <p:sp>
        <p:nvSpPr>
          <p:cNvPr id="8" name="Google Shape;10914;p68">
            <a:extLst>
              <a:ext uri="{FF2B5EF4-FFF2-40B4-BE49-F238E27FC236}">
                <a16:creationId xmlns:a16="http://schemas.microsoft.com/office/drawing/2014/main" id="{19AE7A40-3A23-B748-A811-7C5C072A63FD}"/>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914;p68">
            <a:extLst>
              <a:ext uri="{FF2B5EF4-FFF2-40B4-BE49-F238E27FC236}">
                <a16:creationId xmlns:a16="http://schemas.microsoft.com/office/drawing/2014/main" id="{6C948349-F8B8-8042-9A9E-CE8B9EFCC56B}"/>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10914;p68">
            <a:extLst>
              <a:ext uri="{FF2B5EF4-FFF2-40B4-BE49-F238E27FC236}">
                <a16:creationId xmlns:a16="http://schemas.microsoft.com/office/drawing/2014/main" id="{087E6D85-B7AF-6A41-847D-3AA03F34D8A4}"/>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 name="CasellaDiTesto 1">
            <a:extLst>
              <a:ext uri="{FF2B5EF4-FFF2-40B4-BE49-F238E27FC236}">
                <a16:creationId xmlns:a16="http://schemas.microsoft.com/office/drawing/2014/main" id="{4AD82C77-5CEB-7F47-8B8B-BDE715254D31}"/>
              </a:ext>
            </a:extLst>
          </p:cNvPr>
          <p:cNvSpPr txBox="1"/>
          <p:nvPr/>
        </p:nvSpPr>
        <p:spPr>
          <a:xfrm>
            <a:off x="-1498600" y="1974850"/>
            <a:ext cx="184731" cy="307777"/>
          </a:xfrm>
          <a:prstGeom prst="rect">
            <a:avLst/>
          </a:prstGeom>
          <a:noFill/>
        </p:spPr>
        <p:txBody>
          <a:bodyPr wrap="none" rtlCol="0">
            <a:spAutoFit/>
          </a:bodyPr>
          <a:lstStyle/>
          <a:p>
            <a:endParaRPr lang="it-IT" dirty="0"/>
          </a:p>
        </p:txBody>
      </p:sp>
      <p:pic>
        <p:nvPicPr>
          <p:cNvPr id="3" name="Immagine 2">
            <a:extLst>
              <a:ext uri="{FF2B5EF4-FFF2-40B4-BE49-F238E27FC236}">
                <a16:creationId xmlns:a16="http://schemas.microsoft.com/office/drawing/2014/main" id="{4A6B936A-B67A-8E4B-AA85-CA68544E7829}"/>
              </a:ext>
            </a:extLst>
          </p:cNvPr>
          <p:cNvPicPr>
            <a:picLocks noChangeAspect="1"/>
          </p:cNvPicPr>
          <p:nvPr/>
        </p:nvPicPr>
        <p:blipFill>
          <a:blip r:embed="rId3"/>
          <a:stretch>
            <a:fillRect/>
          </a:stretch>
        </p:blipFill>
        <p:spPr>
          <a:xfrm>
            <a:off x="521576" y="1585159"/>
            <a:ext cx="1756542" cy="2549819"/>
          </a:xfrm>
          <a:prstGeom prst="rect">
            <a:avLst/>
          </a:prstGeom>
        </p:spPr>
      </p:pic>
      <p:pic>
        <p:nvPicPr>
          <p:cNvPr id="4" name="Immagine 3">
            <a:extLst>
              <a:ext uri="{FF2B5EF4-FFF2-40B4-BE49-F238E27FC236}">
                <a16:creationId xmlns:a16="http://schemas.microsoft.com/office/drawing/2014/main" id="{3ED20096-EAAB-9A47-AF7D-77C241A36C8B}"/>
              </a:ext>
            </a:extLst>
          </p:cNvPr>
          <p:cNvPicPr>
            <a:picLocks noChangeAspect="1"/>
          </p:cNvPicPr>
          <p:nvPr/>
        </p:nvPicPr>
        <p:blipFill>
          <a:blip r:embed="rId4"/>
          <a:stretch>
            <a:fillRect/>
          </a:stretch>
        </p:blipFill>
        <p:spPr>
          <a:xfrm>
            <a:off x="1772158" y="3404217"/>
            <a:ext cx="2192160" cy="1243205"/>
          </a:xfrm>
          <a:prstGeom prst="rect">
            <a:avLst/>
          </a:prstGeom>
        </p:spPr>
      </p:pic>
    </p:spTree>
    <p:extLst>
      <p:ext uri="{BB962C8B-B14F-4D97-AF65-F5344CB8AC3E}">
        <p14:creationId xmlns:p14="http://schemas.microsoft.com/office/powerpoint/2010/main" val="399665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p>
            <a:r>
              <a:rPr lang="it-IT" dirty="0">
                <a:solidFill>
                  <a:schemeClr val="bg1"/>
                </a:solidFill>
              </a:rPr>
              <a:t>SEGREGAZIONE RAZZIALE NEGLI U.S.A</a:t>
            </a:r>
            <a:br>
              <a:rPr lang="it-IT" dirty="0">
                <a:solidFill>
                  <a:schemeClr val="bg1"/>
                </a:solidFill>
              </a:rPr>
            </a:br>
            <a:r>
              <a:rPr lang="it-IT" dirty="0">
                <a:solidFill>
                  <a:schemeClr val="bg1"/>
                </a:solidFill>
              </a:rPr>
              <a:t/>
            </a:r>
            <a:br>
              <a:rPr lang="it-IT" dirty="0">
                <a:solidFill>
                  <a:schemeClr val="bg1"/>
                </a:solidFill>
              </a:rPr>
            </a:br>
            <a:r>
              <a:rPr lang="it-IT" dirty="0"/>
              <a:t/>
            </a:r>
            <a:br>
              <a:rPr lang="it-IT" dirty="0"/>
            </a:br>
            <a:endParaRPr dirty="0"/>
          </a:p>
        </p:txBody>
      </p:sp>
      <p:sp>
        <p:nvSpPr>
          <p:cNvPr id="1870" name="Google Shape;10914;p68">
            <a:extLst>
              <a:ext uri="{FF2B5EF4-FFF2-40B4-BE49-F238E27FC236}">
                <a16:creationId xmlns:a16="http://schemas.microsoft.com/office/drawing/2014/main" id="{71B5B337-457F-D444-BD8C-E7F693BA0096}"/>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71" name="Google Shape;10914;p68">
            <a:extLst>
              <a:ext uri="{FF2B5EF4-FFF2-40B4-BE49-F238E27FC236}">
                <a16:creationId xmlns:a16="http://schemas.microsoft.com/office/drawing/2014/main" id="{98C1A9D5-027B-D04B-BCAE-DD9FECE683EE}"/>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72" name="Google Shape;10914;p68">
            <a:extLst>
              <a:ext uri="{FF2B5EF4-FFF2-40B4-BE49-F238E27FC236}">
                <a16:creationId xmlns:a16="http://schemas.microsoft.com/office/drawing/2014/main" id="{EE39601B-4C9B-204A-8368-E6C301E07202}"/>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73" name="Google Shape;201;p32">
            <a:extLst>
              <a:ext uri="{FF2B5EF4-FFF2-40B4-BE49-F238E27FC236}">
                <a16:creationId xmlns:a16="http://schemas.microsoft.com/office/drawing/2014/main" id="{A76B6037-AFF2-164B-B95D-41C756997C5F}"/>
              </a:ext>
            </a:extLst>
          </p:cNvPr>
          <p:cNvSpPr txBox="1">
            <a:spLocks/>
          </p:cNvSpPr>
          <p:nvPr/>
        </p:nvSpPr>
        <p:spPr>
          <a:xfrm>
            <a:off x="337807" y="1194212"/>
            <a:ext cx="4564393" cy="360638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dirty="0">
                <a:solidFill>
                  <a:schemeClr val="dk1"/>
                </a:solidFill>
                <a:latin typeface="Roboto"/>
                <a:ea typeface="Roboto"/>
                <a:sym typeface="Roboto"/>
              </a:rPr>
              <a:t>La segregazione razziale è una pratica che consiste nella restrizione dei diritti civili su base razziste. E’ caratterizzata dalla discriminazione degli afroamericani la quale non avevano nessun diritto es: istruzione, sanità, voto, espressione </a:t>
            </a:r>
            <a:r>
              <a:rPr lang="it-IT" sz="1100" dirty="0" err="1">
                <a:solidFill>
                  <a:schemeClr val="dk1"/>
                </a:solidFill>
                <a:latin typeface="Roboto"/>
                <a:ea typeface="Roboto"/>
                <a:sym typeface="Roboto"/>
              </a:rPr>
              <a:t>ecc</a:t>
            </a:r>
            <a:r>
              <a:rPr lang="it-IT" sz="1100" dirty="0">
                <a:solidFill>
                  <a:schemeClr val="dk1"/>
                </a:solidFill>
                <a:latin typeface="Roboto"/>
                <a:ea typeface="Roboto"/>
                <a:sym typeface="Roboto"/>
              </a:rPr>
              <a:t>…</a:t>
            </a:r>
          </a:p>
          <a:p>
            <a:r>
              <a:rPr lang="it-IT" sz="1100" dirty="0">
                <a:solidFill>
                  <a:schemeClr val="dk1"/>
                </a:solidFill>
                <a:latin typeface="Roboto"/>
                <a:ea typeface="Roboto"/>
                <a:sym typeface="Roboto"/>
              </a:rPr>
              <a:t/>
            </a:r>
            <a:br>
              <a:rPr lang="it-IT" sz="1100" dirty="0">
                <a:solidFill>
                  <a:schemeClr val="dk1"/>
                </a:solidFill>
                <a:latin typeface="Roboto"/>
                <a:ea typeface="Roboto"/>
                <a:sym typeface="Roboto"/>
              </a:rPr>
            </a:br>
            <a:r>
              <a:rPr lang="it-IT" sz="1100" dirty="0">
                <a:solidFill>
                  <a:schemeClr val="dk1"/>
                </a:solidFill>
                <a:latin typeface="Roboto"/>
                <a:ea typeface="Roboto"/>
                <a:sym typeface="Roboto"/>
              </a:rPr>
              <a:t>Quando Abramo Lincoln fu eletto presidente e avviò il suo progetto di abolire la schiavitù, gli stati del Sud volevano la secessione dalla Federazione e diedero il via ad una guerra civile che durò fino al 1865. In quell’anno Lincoln fece abolire la schiavitù attuando il XIII emendamento. </a:t>
            </a:r>
          </a:p>
          <a:p>
            <a:r>
              <a:rPr lang="it-IT" sz="1100" dirty="0">
                <a:solidFill>
                  <a:schemeClr val="dk1"/>
                </a:solidFill>
                <a:latin typeface="Roboto"/>
                <a:ea typeface="Roboto"/>
                <a:sym typeface="Roboto"/>
              </a:rPr>
              <a:t/>
            </a:r>
            <a:br>
              <a:rPr lang="it-IT" sz="1100" dirty="0">
                <a:solidFill>
                  <a:schemeClr val="dk1"/>
                </a:solidFill>
                <a:latin typeface="Roboto"/>
                <a:ea typeface="Roboto"/>
                <a:sym typeface="Roboto"/>
              </a:rPr>
            </a:br>
            <a:r>
              <a:rPr lang="it-IT" sz="1100" dirty="0">
                <a:solidFill>
                  <a:schemeClr val="dk1"/>
                </a:solidFill>
                <a:latin typeface="Roboto"/>
                <a:ea typeface="Roboto"/>
                <a:sym typeface="Roboto"/>
              </a:rPr>
              <a:t>Tra il 1865 al 1896: il movimento dei diritti civili degli afroamericani, si riferisce ai movimenti riformisti post-guerra di secessione americana presenti e operanti negli Stati Uniti D’America finalizzati ad eliminare la discriminazione razziale contro gli ex schiavi o i loro discendenti.</a:t>
            </a:r>
          </a:p>
          <a:p>
            <a:r>
              <a:rPr lang="it-IT" sz="1100" dirty="0">
                <a:solidFill>
                  <a:schemeClr val="dk1"/>
                </a:solidFill>
                <a:latin typeface="Roboto"/>
                <a:ea typeface="Roboto"/>
                <a:sym typeface="Roboto"/>
              </a:rPr>
              <a:t/>
            </a:r>
            <a:br>
              <a:rPr lang="it-IT" sz="1100" dirty="0">
                <a:solidFill>
                  <a:schemeClr val="dk1"/>
                </a:solidFill>
                <a:latin typeface="Roboto"/>
                <a:ea typeface="Roboto"/>
                <a:sym typeface="Roboto"/>
              </a:rPr>
            </a:br>
            <a:r>
              <a:rPr lang="it-IT" sz="1100" dirty="0">
                <a:solidFill>
                  <a:schemeClr val="dk1"/>
                </a:solidFill>
                <a:latin typeface="Roboto"/>
                <a:ea typeface="Roboto"/>
                <a:sym typeface="Roboto"/>
              </a:rPr>
              <a:t>In questi anni si forma il movimento razzista più famoso negli </a:t>
            </a:r>
            <a:r>
              <a:rPr lang="it-IT" sz="1100" dirty="0" err="1">
                <a:solidFill>
                  <a:schemeClr val="dk1"/>
                </a:solidFill>
                <a:latin typeface="Roboto"/>
                <a:ea typeface="Roboto"/>
                <a:sym typeface="Roboto"/>
              </a:rPr>
              <a:t>States</a:t>
            </a:r>
            <a:r>
              <a:rPr lang="it-IT" sz="1100" dirty="0">
                <a:solidFill>
                  <a:schemeClr val="dk1"/>
                </a:solidFill>
                <a:latin typeface="Roboto"/>
                <a:ea typeface="Roboto"/>
                <a:sym typeface="Roboto"/>
              </a:rPr>
              <a:t>: il Ku Klux Klan, che nasce in Tennessee nel 1866 e che viene sciolto formalmente nel 1869, ma che in realtà resta attivo fino agli anni 1970.</a:t>
            </a:r>
          </a:p>
          <a:p>
            <a:r>
              <a:rPr lang="it-IT" sz="1100" dirty="0"/>
              <a:t/>
            </a:r>
            <a:br>
              <a:rPr lang="it-IT" sz="1100" dirty="0"/>
            </a:br>
            <a:r>
              <a:rPr lang="it-IT" sz="1100" dirty="0"/>
              <a:t/>
            </a:r>
            <a:br>
              <a:rPr lang="it-IT" sz="1100" dirty="0"/>
            </a:br>
            <a:endParaRPr lang="it-IT" dirty="0">
              <a:latin typeface="Roboto Light"/>
              <a:ea typeface="Roboto Light"/>
              <a:cs typeface="Roboto Light"/>
              <a:sym typeface="Roboto Light"/>
            </a:endParaRPr>
          </a:p>
        </p:txBody>
      </p:sp>
      <p:pic>
        <p:nvPicPr>
          <p:cNvPr id="4" name="Immagine 3">
            <a:extLst>
              <a:ext uri="{FF2B5EF4-FFF2-40B4-BE49-F238E27FC236}">
                <a16:creationId xmlns:a16="http://schemas.microsoft.com/office/drawing/2014/main" id="{179F5A71-6212-1043-94EA-94701645F1E2}"/>
              </a:ext>
            </a:extLst>
          </p:cNvPr>
          <p:cNvPicPr>
            <a:picLocks noChangeAspect="1"/>
          </p:cNvPicPr>
          <p:nvPr/>
        </p:nvPicPr>
        <p:blipFill>
          <a:blip r:embed="rId3"/>
          <a:stretch>
            <a:fillRect/>
          </a:stretch>
        </p:blipFill>
        <p:spPr>
          <a:xfrm>
            <a:off x="5651500" y="1250950"/>
            <a:ext cx="2871451" cy="1196438"/>
          </a:xfrm>
          <a:prstGeom prst="rect">
            <a:avLst/>
          </a:prstGeom>
        </p:spPr>
      </p:pic>
      <p:pic>
        <p:nvPicPr>
          <p:cNvPr id="6" name="Immagine 5">
            <a:extLst>
              <a:ext uri="{FF2B5EF4-FFF2-40B4-BE49-F238E27FC236}">
                <a16:creationId xmlns:a16="http://schemas.microsoft.com/office/drawing/2014/main" id="{9E7F75F0-FF84-984C-99B2-4743CE92110B}"/>
              </a:ext>
            </a:extLst>
          </p:cNvPr>
          <p:cNvPicPr>
            <a:picLocks noChangeAspect="1"/>
          </p:cNvPicPr>
          <p:nvPr/>
        </p:nvPicPr>
        <p:blipFill>
          <a:blip r:embed="rId4"/>
          <a:stretch>
            <a:fillRect/>
          </a:stretch>
        </p:blipFill>
        <p:spPr>
          <a:xfrm>
            <a:off x="5057775" y="2571750"/>
            <a:ext cx="1568450" cy="1930400"/>
          </a:xfrm>
          <a:prstGeom prst="rect">
            <a:avLst/>
          </a:prstGeom>
        </p:spPr>
      </p:pic>
      <p:pic>
        <p:nvPicPr>
          <p:cNvPr id="8" name="Immagine 7">
            <a:extLst>
              <a:ext uri="{FF2B5EF4-FFF2-40B4-BE49-F238E27FC236}">
                <a16:creationId xmlns:a16="http://schemas.microsoft.com/office/drawing/2014/main" id="{525E30EA-BBD2-894D-BC01-A1CB8C7E97A8}"/>
              </a:ext>
            </a:extLst>
          </p:cNvPr>
          <p:cNvPicPr>
            <a:picLocks noChangeAspect="1"/>
          </p:cNvPicPr>
          <p:nvPr/>
        </p:nvPicPr>
        <p:blipFill>
          <a:blip r:embed="rId5"/>
          <a:stretch>
            <a:fillRect/>
          </a:stretch>
        </p:blipFill>
        <p:spPr>
          <a:xfrm>
            <a:off x="6781800" y="3206338"/>
            <a:ext cx="1908288" cy="14859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720000" y="539150"/>
            <a:ext cx="6236700" cy="606900"/>
          </a:xfrm>
          <a:prstGeom prst="rect">
            <a:avLst/>
          </a:prstGeom>
        </p:spPr>
        <p:txBody>
          <a:bodyPr spcFirstLastPara="1" wrap="square" lIns="91425" tIns="91425" rIns="91425" bIns="91425" anchor="t" anchorCtr="0">
            <a:noAutofit/>
          </a:bodyPr>
          <a:lstStyle/>
          <a:p>
            <a:r>
              <a:rPr lang="it-IT" dirty="0"/>
              <a:t>SEGREGAZIONE RAZZIALE NEGLI U.S.A</a:t>
            </a:r>
            <a:br>
              <a:rPr lang="it-IT" dirty="0"/>
            </a:br>
            <a:r>
              <a:rPr lang="it-IT" dirty="0"/>
              <a:t/>
            </a:r>
            <a:br>
              <a:rPr lang="it-IT" dirty="0"/>
            </a:br>
            <a:r>
              <a:rPr lang="it-IT" dirty="0"/>
              <a:t/>
            </a:r>
            <a:br>
              <a:rPr lang="it-IT" dirty="0"/>
            </a:br>
            <a:endParaRPr dirty="0"/>
          </a:p>
        </p:txBody>
      </p:sp>
      <p:sp>
        <p:nvSpPr>
          <p:cNvPr id="1870" name="Google Shape;10914;p68">
            <a:extLst>
              <a:ext uri="{FF2B5EF4-FFF2-40B4-BE49-F238E27FC236}">
                <a16:creationId xmlns:a16="http://schemas.microsoft.com/office/drawing/2014/main" id="{71B5B337-457F-D444-BD8C-E7F693BA0096}"/>
              </a:ext>
            </a:extLst>
          </p:cNvPr>
          <p:cNvSpPr/>
          <p:nvPr/>
        </p:nvSpPr>
        <p:spPr>
          <a:xfrm>
            <a:off x="7887726"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71" name="Google Shape;10914;p68">
            <a:extLst>
              <a:ext uri="{FF2B5EF4-FFF2-40B4-BE49-F238E27FC236}">
                <a16:creationId xmlns:a16="http://schemas.microsoft.com/office/drawing/2014/main" id="{98C1A9D5-027B-D04B-BCAE-DD9FECE683EE}"/>
              </a:ext>
            </a:extLst>
          </p:cNvPr>
          <p:cNvSpPr/>
          <p:nvPr/>
        </p:nvSpPr>
        <p:spPr>
          <a:xfrm>
            <a:off x="8254669"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72" name="Google Shape;10914;p68">
            <a:extLst>
              <a:ext uri="{FF2B5EF4-FFF2-40B4-BE49-F238E27FC236}">
                <a16:creationId xmlns:a16="http://schemas.microsoft.com/office/drawing/2014/main" id="{EE39601B-4C9B-204A-8368-E6C301E07202}"/>
              </a:ext>
            </a:extLst>
          </p:cNvPr>
          <p:cNvSpPr/>
          <p:nvPr/>
        </p:nvSpPr>
        <p:spPr>
          <a:xfrm>
            <a:off x="8067113" y="672542"/>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201;p32">
            <a:extLst>
              <a:ext uri="{FF2B5EF4-FFF2-40B4-BE49-F238E27FC236}">
                <a16:creationId xmlns:a16="http://schemas.microsoft.com/office/drawing/2014/main" id="{D807A15D-980F-AF47-81B9-A373B3843F95}"/>
              </a:ext>
            </a:extLst>
          </p:cNvPr>
          <p:cNvSpPr txBox="1">
            <a:spLocks/>
          </p:cNvSpPr>
          <p:nvPr/>
        </p:nvSpPr>
        <p:spPr>
          <a:xfrm>
            <a:off x="337807" y="1194212"/>
            <a:ext cx="4564393" cy="360638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it-IT" dirty="0">
              <a:latin typeface="Roboto Light"/>
              <a:ea typeface="Roboto Light"/>
              <a:cs typeface="Roboto Light"/>
              <a:sym typeface="Roboto Light"/>
            </a:endParaRPr>
          </a:p>
        </p:txBody>
      </p:sp>
      <p:sp>
        <p:nvSpPr>
          <p:cNvPr id="7" name="Google Shape;201;p32">
            <a:extLst>
              <a:ext uri="{FF2B5EF4-FFF2-40B4-BE49-F238E27FC236}">
                <a16:creationId xmlns:a16="http://schemas.microsoft.com/office/drawing/2014/main" id="{E40431FD-9228-8B49-946D-3F794C3FE3E8}"/>
              </a:ext>
            </a:extLst>
          </p:cNvPr>
          <p:cNvSpPr txBox="1">
            <a:spLocks/>
          </p:cNvSpPr>
          <p:nvPr/>
        </p:nvSpPr>
        <p:spPr>
          <a:xfrm>
            <a:off x="414007" y="1194212"/>
            <a:ext cx="4564393" cy="360638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dirty="0">
                <a:solidFill>
                  <a:schemeClr val="dk1"/>
                </a:solidFill>
                <a:latin typeface="Roboto"/>
                <a:ea typeface="Roboto"/>
              </a:rPr>
              <a:t>Nel 1896 la Corte Suprema degli Stati Uniti D’America stabilì nella sentenza per il caso </a:t>
            </a:r>
            <a:r>
              <a:rPr lang="it-IT" sz="1100" dirty="0" err="1">
                <a:solidFill>
                  <a:schemeClr val="dk1"/>
                </a:solidFill>
                <a:latin typeface="Roboto"/>
                <a:ea typeface="Roboto"/>
              </a:rPr>
              <a:t>Plessy</a:t>
            </a:r>
            <a:r>
              <a:rPr lang="it-IT" sz="1100" dirty="0">
                <a:solidFill>
                  <a:schemeClr val="dk1"/>
                </a:solidFill>
                <a:latin typeface="Roboto"/>
                <a:ea typeface="Roboto"/>
              </a:rPr>
              <a:t> contro Ferguson un punto di riferimento che confermò la segregazione razziale negli Stati Uniti d’America tramite la dicitura «separati ma uniti» dandole in tal modo valore costituzionale.</a:t>
            </a:r>
          </a:p>
          <a:p>
            <a:r>
              <a:rPr lang="it-IT" sz="1100" dirty="0">
                <a:solidFill>
                  <a:schemeClr val="dk1"/>
                </a:solidFill>
                <a:latin typeface="Roboto"/>
                <a:ea typeface="Roboto"/>
              </a:rPr>
              <a:t> </a:t>
            </a:r>
          </a:p>
          <a:p>
            <a:r>
              <a:rPr lang="it-IT" sz="1100" dirty="0">
                <a:solidFill>
                  <a:schemeClr val="dk1"/>
                </a:solidFill>
                <a:latin typeface="Roboto"/>
                <a:ea typeface="Roboto"/>
              </a:rPr>
              <a:t>L'abolizione della schiavitù rafforzò l'ideologia razzista e a partire dal 1870 molti stati fecero leggi discriminatorie, come ad esempio il divieto di celebrare matrimoni misti e unioni interrazziali e l'approvazione del reato di "mescolanza razziale", che diedero il via alla segregazione razziale. </a:t>
            </a:r>
          </a:p>
          <a:p>
            <a:r>
              <a:rPr lang="it-IT" sz="1100" dirty="0">
                <a:solidFill>
                  <a:schemeClr val="dk1"/>
                </a:solidFill>
                <a:latin typeface="Roboto"/>
                <a:ea typeface="Roboto"/>
              </a:rPr>
              <a:t/>
            </a:r>
            <a:br>
              <a:rPr lang="it-IT" sz="1100" dirty="0">
                <a:solidFill>
                  <a:schemeClr val="dk1"/>
                </a:solidFill>
                <a:latin typeface="Roboto"/>
                <a:ea typeface="Roboto"/>
              </a:rPr>
            </a:br>
            <a:r>
              <a:rPr lang="it-IT" sz="1100" dirty="0">
                <a:solidFill>
                  <a:schemeClr val="dk1"/>
                </a:solidFill>
                <a:latin typeface="Roboto"/>
                <a:ea typeface="Roboto"/>
              </a:rPr>
              <a:t/>
            </a:r>
            <a:br>
              <a:rPr lang="it-IT" sz="1100" dirty="0">
                <a:solidFill>
                  <a:schemeClr val="dk1"/>
                </a:solidFill>
                <a:latin typeface="Roboto"/>
                <a:ea typeface="Roboto"/>
              </a:rPr>
            </a:br>
            <a:r>
              <a:rPr lang="it-IT" sz="1100" dirty="0">
                <a:solidFill>
                  <a:schemeClr val="dk1"/>
                </a:solidFill>
                <a:latin typeface="Roboto"/>
                <a:ea typeface="Roboto"/>
              </a:rPr>
              <a:t>Dal 1890 al 1908, partendo dal Mississippi, praticamente tutti gli Stati Uniti Meridionali fecero approvare nuove costituzioni e atti legislativi che segregano la maggior parte dei neri escludendo quasi interamente dal sistema politico; una situazione che per certi versi rimase mantenuta inalterata fino agli inoltrati anni sessanta del XX secolo.</a:t>
            </a:r>
          </a:p>
          <a:p>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endParaRPr lang="it-IT" dirty="0">
              <a:latin typeface="Roboto Light"/>
              <a:ea typeface="Roboto Light"/>
              <a:cs typeface="Roboto Light"/>
              <a:sym typeface="Roboto Light"/>
            </a:endParaRPr>
          </a:p>
        </p:txBody>
      </p:sp>
      <p:pic>
        <p:nvPicPr>
          <p:cNvPr id="9" name="Immagine 8">
            <a:extLst>
              <a:ext uri="{FF2B5EF4-FFF2-40B4-BE49-F238E27FC236}">
                <a16:creationId xmlns:a16="http://schemas.microsoft.com/office/drawing/2014/main" id="{59DAF38F-B22B-2D40-BE4E-CDE46BB451DD}"/>
              </a:ext>
            </a:extLst>
          </p:cNvPr>
          <p:cNvPicPr>
            <a:picLocks noChangeAspect="1"/>
          </p:cNvPicPr>
          <p:nvPr/>
        </p:nvPicPr>
        <p:blipFill>
          <a:blip r:embed="rId3"/>
          <a:stretch>
            <a:fillRect/>
          </a:stretch>
        </p:blipFill>
        <p:spPr>
          <a:xfrm>
            <a:off x="5419968" y="3067604"/>
            <a:ext cx="2834701" cy="1592742"/>
          </a:xfrm>
          <a:prstGeom prst="rect">
            <a:avLst/>
          </a:prstGeom>
        </p:spPr>
      </p:pic>
      <p:pic>
        <p:nvPicPr>
          <p:cNvPr id="11" name="Immagine 10">
            <a:extLst>
              <a:ext uri="{FF2B5EF4-FFF2-40B4-BE49-F238E27FC236}">
                <a16:creationId xmlns:a16="http://schemas.microsoft.com/office/drawing/2014/main" id="{1691977A-F227-C54A-8224-D076D1A4796C}"/>
              </a:ext>
            </a:extLst>
          </p:cNvPr>
          <p:cNvPicPr>
            <a:picLocks noChangeAspect="1"/>
          </p:cNvPicPr>
          <p:nvPr/>
        </p:nvPicPr>
        <p:blipFill>
          <a:blip r:embed="rId4"/>
          <a:stretch>
            <a:fillRect/>
          </a:stretch>
        </p:blipFill>
        <p:spPr>
          <a:xfrm>
            <a:off x="6172200" y="1279525"/>
            <a:ext cx="2447030" cy="1587500"/>
          </a:xfrm>
          <a:prstGeom prst="rect">
            <a:avLst/>
          </a:prstGeom>
        </p:spPr>
      </p:pic>
    </p:spTree>
    <p:extLst>
      <p:ext uri="{BB962C8B-B14F-4D97-AF65-F5344CB8AC3E}">
        <p14:creationId xmlns:p14="http://schemas.microsoft.com/office/powerpoint/2010/main" val="1591643126"/>
      </p:ext>
    </p:extLst>
  </p:cSld>
  <p:clrMapOvr>
    <a:masterClrMapping/>
  </p:clrMapOvr>
</p:sld>
</file>

<file path=ppt/theme/theme1.xml><?xml version="1.0" encoding="utf-8"?>
<a:theme xmlns:a="http://schemas.openxmlformats.org/drawingml/2006/main" name="Veggie Restaurant Company Profile by Slidesgo">
  <a:themeElements>
    <a:clrScheme name="Simple Light">
      <a:dk1>
        <a:srgbClr val="2A2A2A"/>
      </a:dk1>
      <a:lt1>
        <a:srgbClr val="FEDD8E"/>
      </a:lt1>
      <a:dk2>
        <a:srgbClr val="FF8E7B"/>
      </a:dk2>
      <a:lt2>
        <a:srgbClr val="2A2A2A"/>
      </a:lt2>
      <a:accent1>
        <a:srgbClr val="FEDD8E"/>
      </a:accent1>
      <a:accent2>
        <a:srgbClr val="FF8E7B"/>
      </a:accent2>
      <a:accent3>
        <a:srgbClr val="2A2A2A"/>
      </a:accent3>
      <a:accent4>
        <a:srgbClr val="FEDD8E"/>
      </a:accent4>
      <a:accent5>
        <a:srgbClr val="FF8E7B"/>
      </a:accent5>
      <a:accent6>
        <a:srgbClr val="FEDD8E"/>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1220</Words>
  <Application>Microsoft Office PowerPoint</Application>
  <PresentationFormat>Presentazione su schermo (16:9)</PresentationFormat>
  <Paragraphs>84</Paragraphs>
  <Slides>17</Slides>
  <Notes>17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Arial</vt:lpstr>
      <vt:lpstr>Times New Roman</vt:lpstr>
      <vt:lpstr>Barlow Semi Condensed Light</vt:lpstr>
      <vt:lpstr>Big Shoulders Text</vt:lpstr>
      <vt:lpstr>Roboto</vt:lpstr>
      <vt:lpstr>Roboto Light</vt:lpstr>
      <vt:lpstr>Veggie Restaurant Company Profile by Slidesgo</vt:lpstr>
      <vt:lpstr>MIGRAZIONI E TRATTA DI PERSONE: DALLA TRATTA DEGLI SCHIAVI A OGGI</vt:lpstr>
      <vt:lpstr>DEFINIZIONE DI TRATTA DEGLI ESSERI UMANI</vt:lpstr>
      <vt:lpstr>LA TRATTA NELLA STORIA: IL COMMERCIO TRIANGOLARE</vt:lpstr>
      <vt:lpstr>LA TRATTA NELLA STORIA: IL COMMERCIO TRIANGOLARE</vt:lpstr>
      <vt:lpstr>LA TRATTA NELLA STORIA: IL COMMERCIO TRIANGOLARE</vt:lpstr>
      <vt:lpstr> LA LOTTA PER I DIRITTI DEGLI AFROAMERICANI,   MARTIN LUTHER KING, ROSA PARKS &amp; CO.</vt:lpstr>
      <vt:lpstr> LA LOTTA PER I DIRITTI DEGLI AFROAMERICANI,   MARTIN LUTHER KING, ROSA PARKS &amp; CO.</vt:lpstr>
      <vt:lpstr>SEGREGAZIONE RAZZIALE NEGLI U.S.A   </vt:lpstr>
      <vt:lpstr>SEGREGAZIONE RAZZIALE NEGLI U.S.A   </vt:lpstr>
      <vt:lpstr>SEGREGAZIONE RAZZIALE NEGLI U.S.A   </vt:lpstr>
      <vt:lpstr> SITUAZIONE ATTUALE DEI DIRITTI DEGLI AFROAMERICANI   NEGLI U.S.A.</vt:lpstr>
      <vt:lpstr> SITUAZIONE ATTUALE DEI DIRITTI DEGLI AFROAMERICANI   NEGLI U.S.A.</vt:lpstr>
      <vt:lpstr> SITUAZIONE ATTUALE DEI DIRITTI DEGLI AFROAMERICANI   NEGLI U.S.A.</vt:lpstr>
      <vt:lpstr>LA TRATTA OGGI NEL MONDO, IN EUROPA, IN ITALIA</vt:lpstr>
      <vt:lpstr>LA TRATTA OGGI NEL MONDO, IN EUROPA, IN ITALIA</vt:lpstr>
      <vt:lpstr>LA TRATTA OGGI NEL MONDO, IN EUROPA, IN ITALIA</vt:lpstr>
      <vt:lpstr>FINE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MIGRAZIONI E TRATTA DI PERSONE: DALLA TRATTA DEGLI SCHIAVI A OGGI</dc:title>
  <dc:creator>Tarantino</dc:creator>
  <cp:lastModifiedBy>Tarantino</cp:lastModifiedBy>
  <cp:revision>26</cp:revision>
  <dcterms:modified xsi:type="dcterms:W3CDTF">2021-05-12T06:56:17Z</dcterms:modified>
</cp:coreProperties>
</file>